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2EFCC"/>
          </a:solidFill>
        </a:fill>
      </a:tcStyle>
    </a:wholeTbl>
    <a:band2H>
      <a:tcTxStyle b="def" i="def"/>
      <a:tcStyle>
        <a:tcBdr/>
        <a:fill>
          <a:solidFill>
            <a:srgbClr val="F1F7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6CB"/>
          </a:solidFill>
        </a:fill>
      </a:tcStyle>
    </a:wholeTbl>
    <a:band2H>
      <a:tcTxStyle b="def" i="def"/>
      <a:tcStyle>
        <a:tcBdr/>
        <a:fill>
          <a:solidFill>
            <a:srgbClr val="FCEC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F0DF"/>
          </a:solidFill>
        </a:fill>
      </a:tcStyle>
    </a:wholeTbl>
    <a:band2H>
      <a:tcTxStyle b="def" i="def"/>
      <a:tcStyle>
        <a:tcBdr/>
        <a:fill>
          <a:solidFill>
            <a:srgbClr val="EAF7F0"/>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33" name="Shape 333"/>
          <p:cNvSpPr/>
          <p:nvPr>
            <p:ph type="sldImg"/>
          </p:nvPr>
        </p:nvSpPr>
        <p:spPr>
          <a:xfrm>
            <a:off x="1143000" y="685800"/>
            <a:ext cx="4572000" cy="3429000"/>
          </a:xfrm>
          <a:prstGeom prst="rect">
            <a:avLst/>
          </a:prstGeom>
        </p:spPr>
        <p:txBody>
          <a:bodyPr/>
          <a:lstStyle/>
          <a:p>
            <a:pPr/>
          </a:p>
        </p:txBody>
      </p:sp>
      <p:sp>
        <p:nvSpPr>
          <p:cNvPr id="334" name="Shape 33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And now we will look at some measures you can take at the airport to prevent the further spread of disease.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Shape 453"/>
          <p:cNvSpPr/>
          <p:nvPr>
            <p:ph type="sldImg"/>
          </p:nvPr>
        </p:nvSpPr>
        <p:spPr>
          <a:prstGeom prst="rect">
            <a:avLst/>
          </a:prstGeom>
        </p:spPr>
        <p:txBody>
          <a:bodyPr/>
          <a:lstStyle/>
          <a:p>
            <a:pPr/>
          </a:p>
        </p:txBody>
      </p:sp>
      <p:sp>
        <p:nvSpPr>
          <p:cNvPr id="454" name="Shape 454"/>
          <p:cNvSpPr/>
          <p:nvPr>
            <p:ph type="body" sz="quarter" idx="1"/>
          </p:nvPr>
        </p:nvSpPr>
        <p:spPr>
          <a:prstGeom prst="rect">
            <a:avLst/>
          </a:prstGeom>
        </p:spPr>
        <p:txBody>
          <a:bodyPr/>
          <a:lstStyle/>
          <a:p>
            <a:pPr>
              <a:defRPr i="1"/>
            </a:pPr>
            <a:r>
              <a:t>Have the facilitator read each question aloud from the worksheet and give participants a few seconds to answer. </a:t>
            </a:r>
          </a:p>
          <a:p>
            <a:pPr>
              <a:defRPr i="1"/>
            </a:pPr>
          </a:p>
          <a:p>
            <a:pPr>
              <a:defRPr i="1"/>
            </a:pPr>
          </a:p>
          <a:p>
            <a:pPr>
              <a:defRPr i="1"/>
            </a:pPr>
            <a:r>
              <a:t>After each question, ask participants to raise hands if they answered yes or no to a question. If they answered no to a specific question, read the recommended actions from the sheet “Air_CI_Answers,” which will be handed out to participants at the END of the exercise.</a:t>
            </a:r>
          </a:p>
          <a:p>
            <a:pPr>
              <a:defRPr i="1"/>
            </a:p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Shape 460"/>
          <p:cNvSpPr/>
          <p:nvPr>
            <p:ph type="sldImg"/>
          </p:nvPr>
        </p:nvSpPr>
        <p:spPr>
          <a:prstGeom prst="rect">
            <a:avLst/>
          </a:prstGeom>
        </p:spPr>
        <p:txBody>
          <a:bodyPr/>
          <a:lstStyle/>
          <a:p>
            <a:pPr/>
          </a:p>
        </p:txBody>
      </p:sp>
      <p:sp>
        <p:nvSpPr>
          <p:cNvPr id="461" name="Shape 461"/>
          <p:cNvSpPr/>
          <p:nvPr>
            <p:ph type="body" sz="quarter" idx="1"/>
          </p:nvPr>
        </p:nvSpPr>
        <p:spPr>
          <a:prstGeom prst="rect">
            <a:avLst/>
          </a:prstGeom>
        </p:spPr>
        <p:txBody>
          <a:bodyPr/>
          <a:lstStyle/>
          <a:p>
            <a:pPr/>
            <a:r>
              <a:t>Before we end this session, let’s allow our representatives from the airports, in addition to facilitators and other participants, to speak about their own processes for performing contact tracing, if any.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Travel restrictions are rules that are set in place that limit a person’s ability to travel. Before discussions restricting someone’s travel for the purposes of public health, we need to emphasize that restrictions should be used sparingly and only when there . Remember that IHR strives to prevent disease spread while avoiding unnecessary traffic and trade restrictions. Beyond that, preventing or delaying travel interferes with a person’s civil liberties.</a:t>
            </a:r>
          </a:p>
          <a:p>
            <a:pPr/>
          </a:p>
          <a:p>
            <a:pPr/>
            <a:r>
              <a:t>Travel restrictions thus need to weigh the balance between protecting the public’s health and recognizing someone’s individual civil liberties.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p>
            <a:pPr/>
            <a:r>
              <a:t>The Centers for Disease Control and Prevention (CDC), in collaboration with the US Department of Homeland Security, has implemented Federal travel restriction procedures to protect travelers and the public from communicable diseases that constitute a public health threat.</a:t>
            </a:r>
          </a:p>
          <a:p>
            <a:pPr/>
            <a:r>
              <a:t>At the request of CDC, persons who have a communicable disease constituting a public health threat, in addition to meeting specified criteria may be placed on the Do Not Board list and issued a Border Lookout.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hape 379"/>
          <p:cNvSpPr/>
          <p:nvPr>
            <p:ph type="sldImg"/>
          </p:nvPr>
        </p:nvSpPr>
        <p:spPr>
          <a:prstGeom prst="rect">
            <a:avLst/>
          </a:prstGeom>
        </p:spPr>
        <p:txBody>
          <a:bodyPr/>
          <a:lstStyle/>
          <a:p>
            <a:pPr/>
          </a:p>
        </p:txBody>
      </p:sp>
      <p:sp>
        <p:nvSpPr>
          <p:cNvPr id="380" name="Shape 380"/>
          <p:cNvSpPr/>
          <p:nvPr>
            <p:ph type="body" sz="quarter" idx="1"/>
          </p:nvPr>
        </p:nvSpPr>
        <p:spPr>
          <a:prstGeom prst="rect">
            <a:avLst/>
          </a:prstGeom>
        </p:spPr>
        <p:txBody>
          <a:bodyPr/>
          <a:lstStyle/>
          <a:p>
            <a:pPr/>
            <a:r>
              <a:t>First off, think about the following four items: </a:t>
            </a:r>
          </a:p>
          <a:p>
            <a:pPr/>
          </a:p>
          <a:p>
            <a:pPr marL="228600" indent="-228600">
              <a:buSzPct val="100000"/>
              <a:buAutoNum type="arabicParenR" startAt="1"/>
            </a:pPr>
            <a:r>
              <a:t>Does the person have a disease of public health concern? A disease of public health concern should be communicable and thus infectious person to person. It should be serious enough to justify the effort involved in preventing someone’s travel. </a:t>
            </a:r>
          </a:p>
          <a:p>
            <a:pPr marL="228600" indent="-228600">
              <a:buSzPct val="100000"/>
              <a:buAutoNum type="arabicParenR" startAt="1"/>
            </a:pPr>
          </a:p>
          <a:p>
            <a:pPr marL="228600" indent="-228600">
              <a:buSzPct val="100000"/>
              <a:buAutoNum type="arabicParenR" startAt="2"/>
            </a:pPr>
            <a:r>
              <a:t>Is the person not compliant with public health recommendations? Examples of this include someone not taking their recommended medication, consistently missing appointments, or not following recommendations to delay their travel until they are fully treated. </a:t>
            </a:r>
          </a:p>
          <a:p>
            <a:pPr/>
          </a:p>
          <a:p>
            <a:pPr/>
            <a:r>
              <a:t>3) Does the person plan to travel soon? We can determine this by looking up if the person has an active flight itinerary. This is particularly important if the travel itinerary falls within the infectious period. </a:t>
            </a:r>
          </a:p>
          <a:p>
            <a:pPr/>
          </a:p>
          <a:p>
            <a:pPr/>
            <a:r>
              <a:t>4) Does [country] have the legal mandate for tracking and stopping travel? This is key. Which agency can look up flight reservations, and is it possible to stop someone from a) booking a ticket or b) getting on a plane if the ticket is already booked?</a:t>
            </a:r>
            <a:r>
              <a:rPr i="1"/>
              <a:t> </a:t>
            </a:r>
            <a:endParaRPr i="1"/>
          </a:p>
          <a:p>
            <a:pPr>
              <a:defRPr i="1"/>
            </a:pPr>
          </a:p>
          <a:p>
            <a:pPr/>
            <a:r>
              <a:t>5) And finally, does the country have a way to remove the restriction when the person no longer meets the criteria for being on the list?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hape 386"/>
          <p:cNvSpPr/>
          <p:nvPr>
            <p:ph type="sldImg"/>
          </p:nvPr>
        </p:nvSpPr>
        <p:spPr>
          <a:prstGeom prst="rect">
            <a:avLst/>
          </a:prstGeom>
        </p:spPr>
        <p:txBody>
          <a:bodyPr/>
          <a:lstStyle/>
          <a:p>
            <a:pPr/>
          </a:p>
        </p:txBody>
      </p:sp>
      <p:sp>
        <p:nvSpPr>
          <p:cNvPr id="387" name="Shape 387"/>
          <p:cNvSpPr/>
          <p:nvPr>
            <p:ph type="body" sz="quarter" idx="1"/>
          </p:nvPr>
        </p:nvSpPr>
        <p:spPr>
          <a:prstGeom prst="rect">
            <a:avLst/>
          </a:prstGeom>
        </p:spPr>
        <p:txBody>
          <a:bodyPr/>
          <a:lstStyle/>
          <a:p>
            <a:pPr/>
            <a:r>
              <a:t>Here, we will describe how to prevent further spread of disease via travel AFTER the travel is already done—it’s via contact tracing, or contact investigations, after a flight has finished.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hape 393"/>
          <p:cNvSpPr/>
          <p:nvPr>
            <p:ph type="sldImg"/>
          </p:nvPr>
        </p:nvSpPr>
        <p:spPr>
          <a:prstGeom prst="rect">
            <a:avLst/>
          </a:prstGeom>
        </p:spPr>
        <p:txBody>
          <a:bodyPr/>
          <a:lstStyle/>
          <a:p>
            <a:pPr/>
          </a:p>
        </p:txBody>
      </p:sp>
      <p:sp>
        <p:nvSpPr>
          <p:cNvPr id="394" name="Shape 394"/>
          <p:cNvSpPr/>
          <p:nvPr>
            <p:ph type="body" sz="quarter" idx="1"/>
          </p:nvPr>
        </p:nvSpPr>
        <p:spPr>
          <a:prstGeom prst="rect">
            <a:avLst/>
          </a:prstGeom>
        </p:spPr>
        <p:txBody>
          <a:bodyPr/>
          <a:lstStyle/>
          <a:p>
            <a:pPr/>
            <a:r>
              <a:t>A contact investigation is a way of locating passengers who may have been exposed to someone who was traveling with a confirmed communicable disease of public health concern. Communicable means not only infectious, but spread person to person. </a:t>
            </a:r>
            <a:r>
              <a:rPr i="1"/>
              <a:t>Ask participants for examples of communicable disease, and differentiate a disease like malaria (that spreads via mosquitoes and is unlikely to be transmitted on a plane) from a disease like measles that is highly contagious. </a:t>
            </a:r>
          </a:p>
          <a:p>
            <a:pPr/>
          </a:p>
          <a:p>
            <a:pPr/>
            <a:r>
              <a:t>Not all diseases are communicable, and only certain communicable diseases are of sufficient public health concern to merit an air CI. Countries prioritize air CIs for certain diseases based on factors such as the severity, potential for epidemic spread, and availability of effective prophylaxis to prevent secondary cases. In many countries, air CIs are conducted for measles, meningococcal disease, and infectious tuberculosis. The length of the flight may be a factor in deciding whether to initiate an air CI. </a:t>
            </a:r>
          </a:p>
          <a:p>
            <a:pPr/>
          </a:p>
          <a:p>
            <a:pPr/>
            <a:r>
              <a:t>Air CIs can be used to contact exposed passengers and crew and initiate prophylaxis to prevent disease, but they are resource-intensive.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Shape 426"/>
          <p:cNvSpPr/>
          <p:nvPr>
            <p:ph type="sldImg"/>
          </p:nvPr>
        </p:nvSpPr>
        <p:spPr>
          <a:prstGeom prst="rect">
            <a:avLst/>
          </a:prstGeom>
        </p:spPr>
        <p:txBody>
          <a:bodyPr/>
          <a:lstStyle/>
          <a:p>
            <a:pPr/>
          </a:p>
        </p:txBody>
      </p:sp>
      <p:sp>
        <p:nvSpPr>
          <p:cNvPr id="427" name="Shape 427"/>
          <p:cNvSpPr/>
          <p:nvPr>
            <p:ph type="body" sz="quarter" idx="1"/>
          </p:nvPr>
        </p:nvSpPr>
        <p:spPr>
          <a:prstGeom prst="rect">
            <a:avLst/>
          </a:prstGeom>
        </p:spPr>
        <p:txBody>
          <a:bodyPr/>
          <a:lstStyle/>
          <a:p>
            <a:pPr/>
            <a:r>
              <a:t>A traveler may not show symptoms, or may travel while they are aware they are ill. In either situation, the traveler may visit a health care facility after arriving at their final destination. If the traveler has a confirmed communicable disease of public health concern and was contagious during travel, and the health care facility is aware of the person’s recent travel, they may notify their MOH or regional public health authorities per routine surveillance protocols. The public health authority may then directly contact the airport or airline, per established relationships, and request the flight manifest to obtain the information on the potentially exposed contacts. Depending on the illness and timeline, health departments may provide medication or vaccine to prevent disease in identified contacts, or choose to monitor contacts for illness.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Shape 433"/>
          <p:cNvSpPr/>
          <p:nvPr>
            <p:ph type="sldImg"/>
          </p:nvPr>
        </p:nvSpPr>
        <p:spPr>
          <a:prstGeom prst="rect">
            <a:avLst/>
          </a:prstGeom>
        </p:spPr>
        <p:txBody>
          <a:bodyPr/>
          <a:lstStyle/>
          <a:p>
            <a:pPr/>
          </a:p>
        </p:txBody>
      </p:sp>
      <p:sp>
        <p:nvSpPr>
          <p:cNvPr id="434" name="Shape 434"/>
          <p:cNvSpPr/>
          <p:nvPr>
            <p:ph type="body" sz="quarter" idx="1"/>
          </p:nvPr>
        </p:nvSpPr>
        <p:spPr>
          <a:prstGeom prst="rect">
            <a:avLst/>
          </a:prstGeom>
        </p:spPr>
        <p:txBody>
          <a:bodyPr/>
          <a:lstStyle/>
          <a:p>
            <a:pPr>
              <a:defRPr i="1"/>
            </a:pPr>
            <a:r>
              <a:t>Ask participants who are not from an airport to find someone next to them who is from an airport and work with them. </a:t>
            </a:r>
          </a:p>
          <a:p>
            <a:pPr>
              <a:defRPr i="1"/>
            </a:pPr>
          </a:p>
          <a:p>
            <a:pPr>
              <a:defRPr i="1"/>
            </a:pPr>
            <a:r>
              <a:t>Ask facilitators to hand out “Air_CI_Questions” and ask participants to turn to the second page for the following two slides.</a:t>
            </a:r>
          </a:p>
          <a:p>
            <a:pPr>
              <a:defRPr i="1"/>
            </a:pPr>
          </a:p>
          <a:p>
            <a:pPr>
              <a:defRPr i="1"/>
            </a:pPr>
            <a:r>
              <a:t>Tell participants to answer each question honestly as we read each question aloud. If they have a clarifying question to ask, please tell them to raise their hand.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Shape 443"/>
          <p:cNvSpPr/>
          <p:nvPr>
            <p:ph type="sldImg"/>
          </p:nvPr>
        </p:nvSpPr>
        <p:spPr>
          <a:prstGeom prst="rect">
            <a:avLst/>
          </a:prstGeom>
        </p:spPr>
        <p:txBody>
          <a:bodyPr/>
          <a:lstStyle/>
          <a:p>
            <a:pPr/>
          </a:p>
        </p:txBody>
      </p:sp>
      <p:sp>
        <p:nvSpPr>
          <p:cNvPr id="444" name="Shape 444"/>
          <p:cNvSpPr/>
          <p:nvPr>
            <p:ph type="body" sz="quarter" idx="1"/>
          </p:nvPr>
        </p:nvSpPr>
        <p:spPr>
          <a:prstGeom prst="rect">
            <a:avLst/>
          </a:prstGeom>
        </p:spPr>
        <p:txBody>
          <a:bodyPr/>
          <a:lstStyle/>
          <a:p>
            <a:pPr>
              <a:defRPr i="1"/>
            </a:pPr>
            <a:r>
              <a:t>Have the facilitator read each question aloud from the worksheet and give participants a few seconds to answer. </a:t>
            </a:r>
          </a:p>
          <a:p>
            <a:pPr>
              <a:defRPr i="1"/>
            </a:pPr>
          </a:p>
          <a:p>
            <a:pPr>
              <a:defRPr i="1"/>
            </a:pPr>
            <a:r>
              <a:t>After each question, ask participants to raise hands if they answered yes or no to a question. If they answered no to a specific question, read the recommended actions from the sheet “Air_CI_Answers,” which will be handed out to participants at the END of the exercise.</a:t>
            </a:r>
          </a:p>
          <a:p>
            <a:pPr>
              <a:defRPr i="1"/>
            </a:pPr>
          </a:p>
          <a:p>
            <a:pP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19" name="Group 15"/>
          <p:cNvGrpSpPr/>
          <p:nvPr/>
        </p:nvGrpSpPr>
        <p:grpSpPr>
          <a:xfrm>
            <a:off x="0" y="-2373"/>
            <a:ext cx="12192001" cy="6867028"/>
            <a:chOff x="0" y="0"/>
            <a:chExt cx="12192000" cy="6867027"/>
          </a:xfrm>
        </p:grpSpPr>
        <p:sp>
          <p:nvSpPr>
            <p:cNvPr id="12" name="Rectangle 7"/>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3" name="Oval 10"/>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 name="Oval 11"/>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5" name="Oval 12"/>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 name="Oval 13"/>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7" name="Oval 14"/>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0" name="Title Text"/>
          <p:cNvSpPr txBox="1"/>
          <p:nvPr>
            <p:ph type="title"/>
          </p:nvPr>
        </p:nvSpPr>
        <p:spPr>
          <a:xfrm>
            <a:off x="1154954" y="2099733"/>
            <a:ext cx="8825660" cy="2677649"/>
          </a:xfrm>
          <a:prstGeom prst="rect">
            <a:avLst/>
          </a:prstGeom>
        </p:spPr>
        <p:txBody>
          <a:bodyPr anchor="b">
            <a:normAutofit fontScale="100000" lnSpcReduction="0"/>
          </a:bodyPr>
          <a:lstStyle>
            <a:lvl1pPr>
              <a:defRPr sz="5400"/>
            </a:lvl1pPr>
          </a:lstStyle>
          <a:p>
            <a:pPr/>
            <a:r>
              <a:t>Title Text</a:t>
            </a:r>
          </a:p>
        </p:txBody>
      </p:sp>
      <p:sp>
        <p:nvSpPr>
          <p:cNvPr id="21" name="Body Level One…"/>
          <p:cNvSpPr txBox="1"/>
          <p:nvPr>
            <p:ph type="body" sz="quarter" idx="1"/>
          </p:nvPr>
        </p:nvSpPr>
        <p:spPr>
          <a:xfrm>
            <a:off x="1154954" y="4777380"/>
            <a:ext cx="8825660" cy="861421"/>
          </a:xfrm>
          <a:prstGeom prst="rect">
            <a:avLst/>
          </a:prstGeom>
        </p:spPr>
        <p:txBody>
          <a:bodyPr/>
          <a:lstStyle>
            <a:lvl1pPr marL="0" indent="0">
              <a:buClrTx/>
              <a:buSzTx/>
              <a:buNone/>
              <a:defRPr cap="all">
                <a:solidFill>
                  <a:schemeClr val="accent1"/>
                </a:solidFill>
              </a:defRPr>
            </a:lvl1pPr>
            <a:lvl2pPr marL="0" indent="457200">
              <a:buClrTx/>
              <a:buSzTx/>
              <a:buNone/>
              <a:defRPr cap="all">
                <a:solidFill>
                  <a:schemeClr val="accent1"/>
                </a:solidFill>
              </a:defRPr>
            </a:lvl2pPr>
            <a:lvl3pPr marL="0" indent="914400">
              <a:buClrTx/>
              <a:buSzTx/>
              <a:buNone/>
              <a:defRPr cap="all">
                <a:solidFill>
                  <a:schemeClr val="accent1"/>
                </a:solidFill>
              </a:defRPr>
            </a:lvl3pPr>
            <a:lvl4pPr marL="0" indent="1371600">
              <a:buClrTx/>
              <a:buSzTx/>
              <a:buNone/>
              <a:defRPr cap="all">
                <a:solidFill>
                  <a:schemeClr val="accent1"/>
                </a:solidFill>
              </a:defRPr>
            </a:lvl4pPr>
            <a:lvl5pPr marL="0" indent="1828800">
              <a:buClrTx/>
              <a:buSzTx/>
              <a:buNone/>
              <a:defRPr cap="all">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2" name="Rectangle 9"/>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3" name="Slide Number"/>
          <p:cNvSpPr txBox="1"/>
          <p:nvPr>
            <p:ph type="sldNum" sz="quarter" idx="2"/>
          </p:nvPr>
        </p:nvSpPr>
        <p:spPr>
          <a:xfrm>
            <a:off x="10520963" y="537055"/>
            <a:ext cx="498288" cy="5232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noramic Picture with Caption">
    <p:spTree>
      <p:nvGrpSpPr>
        <p:cNvPr id="1" name=""/>
        <p:cNvGrpSpPr/>
        <p:nvPr/>
      </p:nvGrpSpPr>
      <p:grpSpPr>
        <a:xfrm>
          <a:off x="0" y="0"/>
          <a:ext cx="0" cy="0"/>
          <a:chOff x="0" y="0"/>
          <a:chExt cx="0" cy="0"/>
        </a:xfrm>
      </p:grpSpPr>
      <p:grpSp>
        <p:nvGrpSpPr>
          <p:cNvPr id="191" name="Group 8"/>
          <p:cNvGrpSpPr/>
          <p:nvPr/>
        </p:nvGrpSpPr>
        <p:grpSpPr>
          <a:xfrm>
            <a:off x="0" y="-2373"/>
            <a:ext cx="12192001" cy="6867028"/>
            <a:chOff x="0" y="0"/>
            <a:chExt cx="12192000" cy="6867027"/>
          </a:xfrm>
        </p:grpSpPr>
        <p:sp>
          <p:nvSpPr>
            <p:cNvPr id="182"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8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8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8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9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92"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grpSp>
        <p:nvGrpSpPr>
          <p:cNvPr id="202" name="Group 18"/>
          <p:cNvGrpSpPr/>
          <p:nvPr/>
        </p:nvGrpSpPr>
        <p:grpSpPr>
          <a:xfrm>
            <a:off x="0" y="-2373"/>
            <a:ext cx="12192001" cy="6867028"/>
            <a:chOff x="0" y="0"/>
            <a:chExt cx="12192000" cy="6867027"/>
          </a:xfrm>
        </p:grpSpPr>
        <p:sp>
          <p:nvSpPr>
            <p:cNvPr id="193" name="Rectangle 10"/>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94"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5"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6"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7"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8"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99" name="Freeform 5"/>
            <p:cNvSpPr/>
            <p:nvPr/>
          </p:nvSpPr>
          <p:spPr>
            <a:xfrm rot="10371525">
              <a:off x="263766" y="4440624"/>
              <a:ext cx="3299408"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00" name="Freeform 5"/>
            <p:cNvSpPr/>
            <p:nvPr/>
          </p:nvSpPr>
          <p:spPr>
            <a:xfrm rot="10800000">
              <a:off x="459505" y="323503"/>
              <a:ext cx="11277602"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01"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03" name="Title Text"/>
          <p:cNvSpPr txBox="1"/>
          <p:nvPr>
            <p:ph type="title"/>
          </p:nvPr>
        </p:nvSpPr>
        <p:spPr>
          <a:xfrm>
            <a:off x="1154955" y="4966673"/>
            <a:ext cx="8825658" cy="566739"/>
          </a:xfrm>
          <a:prstGeom prst="rect">
            <a:avLst/>
          </a:prstGeom>
        </p:spPr>
        <p:txBody>
          <a:bodyPr anchor="b">
            <a:normAutofit fontScale="100000" lnSpcReduction="0"/>
          </a:bodyPr>
          <a:lstStyle>
            <a:lvl1pPr>
              <a:defRPr sz="2400"/>
            </a:lvl1pPr>
          </a:lstStyle>
          <a:p>
            <a:pPr/>
            <a:r>
              <a:t>Title Text</a:t>
            </a:r>
          </a:p>
        </p:txBody>
      </p:sp>
      <p:sp>
        <p:nvSpPr>
          <p:cNvPr id="204" name="Picture Placeholder 2"/>
          <p:cNvSpPr/>
          <p:nvPr>
            <p:ph type="pic" sz="half" idx="21"/>
          </p:nvPr>
        </p:nvSpPr>
        <p:spPr>
          <a:xfrm>
            <a:off x="1154954" y="685800"/>
            <a:ext cx="8825660" cy="3429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205" name="Body Level One…"/>
          <p:cNvSpPr txBox="1"/>
          <p:nvPr>
            <p:ph type="body" sz="quarter" idx="1"/>
          </p:nvPr>
        </p:nvSpPr>
        <p:spPr>
          <a:xfrm>
            <a:off x="1154955" y="5536665"/>
            <a:ext cx="8825657" cy="493713"/>
          </a:xfrm>
          <a:prstGeom prst="rect">
            <a:avLst/>
          </a:prstGeom>
        </p:spPr>
        <p:txBody>
          <a:bodyPr/>
          <a:lstStyle>
            <a:lvl1pPr marL="0" indent="0">
              <a:buClrTx/>
              <a:buSzTx/>
              <a:buNone/>
              <a:defRPr sz="1200">
                <a:solidFill>
                  <a:schemeClr val="accent1"/>
                </a:solidFill>
              </a:defRPr>
            </a:lvl1pPr>
            <a:lvl2pPr marL="0" indent="457200">
              <a:buClrTx/>
              <a:buSzTx/>
              <a:buNone/>
              <a:defRPr sz="1200">
                <a:solidFill>
                  <a:schemeClr val="accent1"/>
                </a:solidFill>
              </a:defRPr>
            </a:lvl2pPr>
            <a:lvl3pPr marL="0" indent="914400">
              <a:buClrTx/>
              <a:buSzTx/>
              <a:buNone/>
              <a:defRPr sz="1200">
                <a:solidFill>
                  <a:schemeClr val="accent1"/>
                </a:solidFill>
              </a:defRPr>
            </a:lvl3pPr>
            <a:lvl4pPr marL="0" indent="1371600">
              <a:buClrTx/>
              <a:buSzTx/>
              <a:buNone/>
              <a:defRPr sz="1200">
                <a:solidFill>
                  <a:schemeClr val="accent1"/>
                </a:solidFill>
              </a:defRPr>
            </a:lvl4pPr>
            <a:lvl5pPr marL="0" indent="1828800">
              <a:buClrTx/>
              <a:buSzTx/>
              <a:buNone/>
              <a:defRPr sz="12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06" name="Rectangle 12"/>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aption">
    <p:spTree>
      <p:nvGrpSpPr>
        <p:cNvPr id="1" name=""/>
        <p:cNvGrpSpPr/>
        <p:nvPr/>
      </p:nvGrpSpPr>
      <p:grpSpPr>
        <a:xfrm>
          <a:off x="0" y="0"/>
          <a:ext cx="0" cy="0"/>
          <a:chOff x="0" y="0"/>
          <a:chExt cx="0" cy="0"/>
        </a:xfrm>
      </p:grpSpPr>
      <p:grpSp>
        <p:nvGrpSpPr>
          <p:cNvPr id="223" name="Group 11"/>
          <p:cNvGrpSpPr/>
          <p:nvPr/>
        </p:nvGrpSpPr>
        <p:grpSpPr>
          <a:xfrm>
            <a:off x="0" y="-2373"/>
            <a:ext cx="12192001" cy="6867028"/>
            <a:chOff x="0" y="0"/>
            <a:chExt cx="12192000" cy="6867027"/>
          </a:xfrm>
        </p:grpSpPr>
        <p:sp>
          <p:nvSpPr>
            <p:cNvPr id="214" name="Rectangle 9"/>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15"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6"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7"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8"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19"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20" name="Freeform 5"/>
            <p:cNvSpPr/>
            <p:nvPr/>
          </p:nvSpPr>
          <p:spPr>
            <a:xfrm rot="21010067">
              <a:off x="8490951" y="2717247"/>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21" name="Freeform 5"/>
            <p:cNvSpPr/>
            <p:nvPr/>
          </p:nvSpPr>
          <p:spPr>
            <a:xfrm>
              <a:off x="455612" y="2803692"/>
              <a:ext cx="11277601" cy="36026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97"/>
                  </a:lnTo>
                  <a:lnTo>
                    <a:pt x="21600" y="21600"/>
                  </a:lnTo>
                  <a:lnTo>
                    <a:pt x="21600" y="11"/>
                  </a:lnTo>
                  <a:lnTo>
                    <a:pt x="21110" y="247"/>
                  </a:lnTo>
                  <a:lnTo>
                    <a:pt x="20622" y="476"/>
                  </a:lnTo>
                  <a:lnTo>
                    <a:pt x="20131" y="696"/>
                  </a:lnTo>
                  <a:lnTo>
                    <a:pt x="19639" y="886"/>
                  </a:lnTo>
                  <a:lnTo>
                    <a:pt x="19148" y="1076"/>
                  </a:lnTo>
                  <a:lnTo>
                    <a:pt x="18656" y="1256"/>
                  </a:lnTo>
                  <a:lnTo>
                    <a:pt x="18170" y="1408"/>
                  </a:lnTo>
                  <a:lnTo>
                    <a:pt x="17677" y="1552"/>
                  </a:lnTo>
                  <a:lnTo>
                    <a:pt x="17187" y="1685"/>
                  </a:lnTo>
                  <a:lnTo>
                    <a:pt x="16705" y="1800"/>
                  </a:lnTo>
                  <a:lnTo>
                    <a:pt x="16217" y="1914"/>
                  </a:lnTo>
                  <a:lnTo>
                    <a:pt x="15736" y="2009"/>
                  </a:lnTo>
                  <a:lnTo>
                    <a:pt x="15254" y="2085"/>
                  </a:lnTo>
                  <a:lnTo>
                    <a:pt x="14774" y="2161"/>
                  </a:lnTo>
                  <a:lnTo>
                    <a:pt x="14299" y="2226"/>
                  </a:lnTo>
                  <a:lnTo>
                    <a:pt x="13828" y="2275"/>
                  </a:lnTo>
                  <a:lnTo>
                    <a:pt x="13357" y="2313"/>
                  </a:lnTo>
                  <a:lnTo>
                    <a:pt x="12891" y="2351"/>
                  </a:lnTo>
                  <a:lnTo>
                    <a:pt x="11971" y="2389"/>
                  </a:lnTo>
                  <a:lnTo>
                    <a:pt x="11517" y="2398"/>
                  </a:lnTo>
                  <a:lnTo>
                    <a:pt x="11068" y="2389"/>
                  </a:lnTo>
                  <a:lnTo>
                    <a:pt x="10623" y="2389"/>
                  </a:lnTo>
                  <a:lnTo>
                    <a:pt x="10182" y="2370"/>
                  </a:lnTo>
                  <a:lnTo>
                    <a:pt x="9750" y="2340"/>
                  </a:lnTo>
                  <a:lnTo>
                    <a:pt x="9323" y="2313"/>
                  </a:lnTo>
                  <a:lnTo>
                    <a:pt x="8904" y="2283"/>
                  </a:lnTo>
                  <a:lnTo>
                    <a:pt x="8487" y="2237"/>
                  </a:lnTo>
                  <a:lnTo>
                    <a:pt x="8076" y="2188"/>
                  </a:lnTo>
                  <a:lnTo>
                    <a:pt x="7674" y="2142"/>
                  </a:lnTo>
                  <a:lnTo>
                    <a:pt x="6890" y="2017"/>
                  </a:lnTo>
                  <a:lnTo>
                    <a:pt x="6139" y="1884"/>
                  </a:lnTo>
                  <a:lnTo>
                    <a:pt x="5417" y="1742"/>
                  </a:lnTo>
                  <a:lnTo>
                    <a:pt x="4735" y="1590"/>
                  </a:lnTo>
                  <a:lnTo>
                    <a:pt x="4082" y="1427"/>
                  </a:lnTo>
                  <a:lnTo>
                    <a:pt x="3478" y="1256"/>
                  </a:lnTo>
                  <a:lnTo>
                    <a:pt x="2910" y="1085"/>
                  </a:lnTo>
                  <a:lnTo>
                    <a:pt x="2387" y="913"/>
                  </a:lnTo>
                  <a:lnTo>
                    <a:pt x="1907" y="753"/>
                  </a:lnTo>
                  <a:lnTo>
                    <a:pt x="1482" y="601"/>
                  </a:lnTo>
                  <a:lnTo>
                    <a:pt x="1097" y="457"/>
                  </a:lnTo>
                  <a:lnTo>
                    <a:pt x="773" y="334"/>
                  </a:lnTo>
                  <a:lnTo>
                    <a:pt x="501" y="220"/>
                  </a:lnTo>
                  <a:lnTo>
                    <a:pt x="127" y="57"/>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2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24" name="Title Text"/>
          <p:cNvSpPr txBox="1"/>
          <p:nvPr>
            <p:ph type="title"/>
          </p:nvPr>
        </p:nvSpPr>
        <p:spPr>
          <a:xfrm>
            <a:off x="1154954" y="1063416"/>
            <a:ext cx="8825659" cy="1379756"/>
          </a:xfrm>
          <a:prstGeom prst="rect">
            <a:avLst/>
          </a:prstGeom>
        </p:spPr>
        <p:txBody>
          <a:bodyPr>
            <a:normAutofit fontScale="100000" lnSpcReduction="0"/>
          </a:bodyPr>
          <a:lstStyle>
            <a:lvl1pPr>
              <a:defRPr sz="4000"/>
            </a:lvl1pPr>
          </a:lstStyle>
          <a:p>
            <a:pPr/>
            <a:r>
              <a:t>Title Text</a:t>
            </a:r>
          </a:p>
        </p:txBody>
      </p:sp>
      <p:sp>
        <p:nvSpPr>
          <p:cNvPr id="225" name="Body Level One…"/>
          <p:cNvSpPr txBox="1"/>
          <p:nvPr>
            <p:ph type="body" sz="half" idx="1"/>
          </p:nvPr>
        </p:nvSpPr>
        <p:spPr>
          <a:xfrm>
            <a:off x="1154954" y="3543300"/>
            <a:ext cx="8825659" cy="2476500"/>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226" name="Rectangle 12"/>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grpSp>
        <p:nvGrpSpPr>
          <p:cNvPr id="243" name="Group 6"/>
          <p:cNvGrpSpPr/>
          <p:nvPr/>
        </p:nvGrpSpPr>
        <p:grpSpPr>
          <a:xfrm>
            <a:off x="0" y="-2373"/>
            <a:ext cx="12192001" cy="6867028"/>
            <a:chOff x="0" y="0"/>
            <a:chExt cx="12192000" cy="6867027"/>
          </a:xfrm>
        </p:grpSpPr>
        <p:sp>
          <p:nvSpPr>
            <p:cNvPr id="234" name="Rectangle 14"/>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35" name="Oval 16"/>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6" name="Oval 17"/>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7" name="Oval 18"/>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8" name="Oval 19"/>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39" name="Oval 20"/>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40" name="Freeform 5"/>
            <p:cNvSpPr/>
            <p:nvPr/>
          </p:nvSpPr>
          <p:spPr>
            <a:xfrm rot="21010067">
              <a:off x="8490951" y="41874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41"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4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44" name="TextBox 12"/>
          <p:cNvSpPr txBox="1"/>
          <p:nvPr/>
        </p:nvSpPr>
        <p:spPr>
          <a:xfrm>
            <a:off x="9765157" y="2631814"/>
            <a:ext cx="710473" cy="144855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sz="9600">
                <a:solidFill>
                  <a:schemeClr val="accent1"/>
                </a:solidFill>
                <a:latin typeface="Arial"/>
                <a:ea typeface="Arial"/>
                <a:cs typeface="Arial"/>
                <a:sym typeface="Arial"/>
              </a:defRPr>
            </a:lvl1pPr>
          </a:lstStyle>
          <a:p>
            <a:pPr/>
            <a:r>
              <a:t>”</a:t>
            </a:r>
          </a:p>
        </p:txBody>
      </p:sp>
      <p:sp>
        <p:nvSpPr>
          <p:cNvPr id="245" name="TextBox 8"/>
          <p:cNvSpPr txBox="1"/>
          <p:nvPr/>
        </p:nvSpPr>
        <p:spPr>
          <a:xfrm>
            <a:off x="944014" y="591092"/>
            <a:ext cx="710473" cy="144855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sz="9600">
                <a:solidFill>
                  <a:schemeClr val="accent1"/>
                </a:solidFill>
                <a:latin typeface="Arial"/>
                <a:ea typeface="Arial"/>
                <a:cs typeface="Arial"/>
                <a:sym typeface="Arial"/>
              </a:defRPr>
            </a:lvl1pPr>
          </a:lstStyle>
          <a:p>
            <a:pPr/>
            <a:r>
              <a:t>“</a:t>
            </a:r>
          </a:p>
        </p:txBody>
      </p:sp>
      <p:sp>
        <p:nvSpPr>
          <p:cNvPr id="246" name="Title Text"/>
          <p:cNvSpPr txBox="1"/>
          <p:nvPr>
            <p:ph type="title"/>
          </p:nvPr>
        </p:nvSpPr>
        <p:spPr>
          <a:xfrm>
            <a:off x="1581877" y="980516"/>
            <a:ext cx="8453907" cy="2698251"/>
          </a:xfrm>
          <a:prstGeom prst="rect">
            <a:avLst/>
          </a:prstGeom>
        </p:spPr>
        <p:txBody>
          <a:bodyPr>
            <a:normAutofit fontScale="100000" lnSpcReduction="0"/>
          </a:bodyPr>
          <a:lstStyle>
            <a:lvl1pPr>
              <a:defRPr sz="4000"/>
            </a:lvl1pPr>
          </a:lstStyle>
          <a:p>
            <a:pPr/>
            <a:r>
              <a:t>Title Text</a:t>
            </a:r>
          </a:p>
        </p:txBody>
      </p:sp>
      <p:sp>
        <p:nvSpPr>
          <p:cNvPr id="247" name="Body Level One…"/>
          <p:cNvSpPr txBox="1"/>
          <p:nvPr>
            <p:ph type="body" sz="quarter" idx="1"/>
          </p:nvPr>
        </p:nvSpPr>
        <p:spPr>
          <a:xfrm>
            <a:off x="1945944" y="3678766"/>
            <a:ext cx="7725773" cy="342175"/>
          </a:xfrm>
          <a:prstGeom prst="rect">
            <a:avLst/>
          </a:prstGeom>
        </p:spPr>
        <p:txBody>
          <a:bodyPr/>
          <a:lstStyle>
            <a:lvl1pPr marL="0" indent="0">
              <a:buClrTx/>
              <a:buSzTx/>
              <a:buNone/>
              <a:defRPr cap="small" sz="1400">
                <a:solidFill>
                  <a:schemeClr val="accent1"/>
                </a:solidFill>
              </a:defRPr>
            </a:lvl1pPr>
            <a:lvl2pPr marL="0" indent="457200">
              <a:buClrTx/>
              <a:buSzTx/>
              <a:buNone/>
              <a:defRPr cap="small" sz="1400">
                <a:solidFill>
                  <a:schemeClr val="accent1"/>
                </a:solidFill>
              </a:defRPr>
            </a:lvl2pPr>
            <a:lvl3pPr marL="0" indent="914400">
              <a:buClrTx/>
              <a:buSzTx/>
              <a:buNone/>
              <a:defRPr cap="small" sz="1400">
                <a:solidFill>
                  <a:schemeClr val="accent1"/>
                </a:solidFill>
              </a:defRPr>
            </a:lvl3pPr>
            <a:lvl4pPr marL="0" indent="1371600">
              <a:buClrTx/>
              <a:buSzTx/>
              <a:buNone/>
              <a:defRPr cap="small" sz="1400">
                <a:solidFill>
                  <a:schemeClr val="accent1"/>
                </a:solidFill>
              </a:defRPr>
            </a:lvl4pPr>
            <a:lvl5pPr marL="0" indent="1828800">
              <a:buClrTx/>
              <a:buSzTx/>
              <a:buNone/>
              <a:defRPr cap="small" sz="1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48" name="Text Placeholder 3"/>
          <p:cNvSpPr/>
          <p:nvPr>
            <p:ph type="body" sz="quarter" idx="21"/>
          </p:nvPr>
        </p:nvSpPr>
        <p:spPr>
          <a:xfrm>
            <a:off x="1154954" y="4350656"/>
            <a:ext cx="8825660" cy="1676401"/>
          </a:xfrm>
          <a:prstGeom prst="rect">
            <a:avLst/>
          </a:prstGeom>
        </p:spPr>
        <p:txBody>
          <a:bodyPr anchor="ctr"/>
          <a:lstStyle/>
          <a:p>
            <a:pPr marL="0" indent="0">
              <a:buClrTx/>
              <a:buSzTx/>
              <a:buNone/>
            </a:pPr>
          </a:p>
        </p:txBody>
      </p:sp>
      <p:sp>
        <p:nvSpPr>
          <p:cNvPr id="249" name="Rectangle 3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ame Card">
    <p:spTree>
      <p:nvGrpSpPr>
        <p:cNvPr id="1" name=""/>
        <p:cNvGrpSpPr/>
        <p:nvPr/>
      </p:nvGrpSpPr>
      <p:grpSpPr>
        <a:xfrm>
          <a:off x="0" y="0"/>
          <a:ext cx="0" cy="0"/>
          <a:chOff x="0" y="0"/>
          <a:chExt cx="0" cy="0"/>
        </a:xfrm>
      </p:grpSpPr>
      <p:grpSp>
        <p:nvGrpSpPr>
          <p:cNvPr id="266" name="Group 17"/>
          <p:cNvGrpSpPr/>
          <p:nvPr/>
        </p:nvGrpSpPr>
        <p:grpSpPr>
          <a:xfrm>
            <a:off x="0" y="-2373"/>
            <a:ext cx="12192001" cy="6867028"/>
            <a:chOff x="0" y="0"/>
            <a:chExt cx="12192000" cy="6867027"/>
          </a:xfrm>
        </p:grpSpPr>
        <p:sp>
          <p:nvSpPr>
            <p:cNvPr id="257" name="Rectangle 9"/>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58" name="Oval 12"/>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59" name="Oval 13"/>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0" name="Oval 14"/>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1" name="Oval 15"/>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2" name="Oval 16"/>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63" name="Freeform 5"/>
            <p:cNvSpPr/>
            <p:nvPr/>
          </p:nvSpPr>
          <p:spPr>
            <a:xfrm rot="21010067">
              <a:off x="8490951" y="4195956"/>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64"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6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67" name="Title Text"/>
          <p:cNvSpPr txBox="1"/>
          <p:nvPr>
            <p:ph type="title"/>
          </p:nvPr>
        </p:nvSpPr>
        <p:spPr>
          <a:xfrm>
            <a:off x="1154954" y="2370666"/>
            <a:ext cx="8825660" cy="1822515"/>
          </a:xfrm>
          <a:prstGeom prst="rect">
            <a:avLst/>
          </a:prstGeom>
        </p:spPr>
        <p:txBody>
          <a:bodyPr anchor="b">
            <a:normAutofit fontScale="100000" lnSpcReduction="0"/>
          </a:bodyPr>
          <a:lstStyle>
            <a:lvl1pPr>
              <a:defRPr sz="4000"/>
            </a:lvl1pPr>
          </a:lstStyle>
          <a:p>
            <a:pPr/>
            <a:r>
              <a:t>Title Text</a:t>
            </a:r>
          </a:p>
        </p:txBody>
      </p:sp>
      <p:sp>
        <p:nvSpPr>
          <p:cNvPr id="268" name="Body Level One…"/>
          <p:cNvSpPr txBox="1"/>
          <p:nvPr>
            <p:ph type="body" sz="quarter" idx="1"/>
          </p:nvPr>
        </p:nvSpPr>
        <p:spPr>
          <a:xfrm>
            <a:off x="1154954" y="5033067"/>
            <a:ext cx="8825659" cy="860401"/>
          </a:xfrm>
          <a:prstGeom prst="rect">
            <a:avLst/>
          </a:prstGeom>
        </p:spPr>
        <p:txBody>
          <a:bodyPr/>
          <a:lstStyle>
            <a:lvl1pPr marL="0" indent="0">
              <a:buClrTx/>
              <a:buSzTx/>
              <a:buNone/>
              <a:defRPr sz="2000">
                <a:solidFill>
                  <a:schemeClr val="accent1"/>
                </a:solidFill>
              </a:defRPr>
            </a:lvl1pPr>
            <a:lvl2pPr marL="0" indent="457200">
              <a:buClrTx/>
              <a:buSzTx/>
              <a:buNone/>
              <a:defRPr sz="2000">
                <a:solidFill>
                  <a:schemeClr val="accent1"/>
                </a:solidFill>
              </a:defRPr>
            </a:lvl2pPr>
            <a:lvl3pPr marL="0" indent="914400">
              <a:buClrTx/>
              <a:buSzTx/>
              <a:buNone/>
              <a:defRPr sz="2000">
                <a:solidFill>
                  <a:schemeClr val="accent1"/>
                </a:solidFill>
              </a:defRPr>
            </a:lvl3pPr>
            <a:lvl4pPr marL="0" indent="1371600">
              <a:buClrTx/>
              <a:buSzTx/>
              <a:buNone/>
              <a:defRPr sz="2000">
                <a:solidFill>
                  <a:schemeClr val="accent1"/>
                </a:solidFill>
              </a:defRPr>
            </a:lvl4pPr>
            <a:lvl5pPr marL="0" indent="1828800">
              <a:buClrTx/>
              <a:buSzTx/>
              <a:buNone/>
              <a:defRPr sz="20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69" name="Rectangle 1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Column">
    <p:spTree>
      <p:nvGrpSpPr>
        <p:cNvPr id="1" name=""/>
        <p:cNvGrpSpPr/>
        <p:nvPr/>
      </p:nvGrpSpPr>
      <p:grpSpPr>
        <a:xfrm>
          <a:off x="0" y="0"/>
          <a:ext cx="0" cy="0"/>
          <a:chOff x="0" y="0"/>
          <a:chExt cx="0" cy="0"/>
        </a:xfrm>
      </p:grpSpPr>
      <p:grpSp>
        <p:nvGrpSpPr>
          <p:cNvPr id="286" name="Group 8"/>
          <p:cNvGrpSpPr/>
          <p:nvPr/>
        </p:nvGrpSpPr>
        <p:grpSpPr>
          <a:xfrm>
            <a:off x="0" y="-2373"/>
            <a:ext cx="12192001" cy="6867028"/>
            <a:chOff x="0" y="0"/>
            <a:chExt cx="12192000" cy="6867027"/>
          </a:xfrm>
        </p:grpSpPr>
        <p:sp>
          <p:nvSpPr>
            <p:cNvPr id="277"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278"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79"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0"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1"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2"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283"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284"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28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287"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288"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289" name="Body Level One…"/>
          <p:cNvSpPr txBox="1"/>
          <p:nvPr>
            <p:ph type="body" sz="quarter" idx="1"/>
          </p:nvPr>
        </p:nvSpPr>
        <p:spPr>
          <a:xfrm>
            <a:off x="1154954" y="2617298"/>
            <a:ext cx="312916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90" name="Text Placeholder 3"/>
          <p:cNvSpPr/>
          <p:nvPr>
            <p:ph type="body" sz="quarter" idx="21"/>
          </p:nvPr>
        </p:nvSpPr>
        <p:spPr>
          <a:xfrm>
            <a:off x="1154953" y="3193561"/>
            <a:ext cx="3129170" cy="2833497"/>
          </a:xfrm>
          <a:prstGeom prst="rect">
            <a:avLst/>
          </a:prstGeom>
        </p:spPr>
        <p:txBody>
          <a:bodyPr/>
          <a:lstStyle/>
          <a:p>
            <a:pPr marL="0" indent="0">
              <a:buClrTx/>
              <a:buSzTx/>
              <a:buNone/>
              <a:defRPr sz="1400"/>
            </a:pPr>
          </a:p>
        </p:txBody>
      </p:sp>
      <p:sp>
        <p:nvSpPr>
          <p:cNvPr id="291" name="Text Placeholder 4"/>
          <p:cNvSpPr/>
          <p:nvPr>
            <p:ph type="body" sz="quarter" idx="22"/>
          </p:nvPr>
        </p:nvSpPr>
        <p:spPr>
          <a:xfrm>
            <a:off x="4512721" y="2603501"/>
            <a:ext cx="3145381" cy="576263"/>
          </a:xfrm>
          <a:prstGeom prst="rect">
            <a:avLst/>
          </a:prstGeom>
        </p:spPr>
        <p:txBody>
          <a:bodyPr anchor="b"/>
          <a:lstStyle/>
          <a:p>
            <a:pPr marL="0" indent="0">
              <a:buClrTx/>
              <a:buSzTx/>
              <a:buNone/>
              <a:defRPr sz="2400">
                <a:solidFill>
                  <a:schemeClr val="accent1"/>
                </a:solidFill>
              </a:defRPr>
            </a:pPr>
          </a:p>
        </p:txBody>
      </p:sp>
      <p:sp>
        <p:nvSpPr>
          <p:cNvPr id="292" name="Text Placeholder 3"/>
          <p:cNvSpPr/>
          <p:nvPr>
            <p:ph type="body" sz="quarter" idx="23"/>
          </p:nvPr>
        </p:nvSpPr>
        <p:spPr>
          <a:xfrm>
            <a:off x="4512721" y="3193561"/>
            <a:ext cx="3145381" cy="2833496"/>
          </a:xfrm>
          <a:prstGeom prst="rect">
            <a:avLst/>
          </a:prstGeom>
        </p:spPr>
        <p:txBody>
          <a:bodyPr/>
          <a:lstStyle/>
          <a:p>
            <a:pPr marL="0" indent="0">
              <a:buClrTx/>
              <a:buSzTx/>
              <a:buNone/>
              <a:defRPr sz="1400"/>
            </a:pPr>
          </a:p>
        </p:txBody>
      </p:sp>
      <p:sp>
        <p:nvSpPr>
          <p:cNvPr id="293" name="Text Placeholder 4"/>
          <p:cNvSpPr/>
          <p:nvPr>
            <p:ph type="body" sz="quarter" idx="24"/>
          </p:nvPr>
        </p:nvSpPr>
        <p:spPr>
          <a:xfrm>
            <a:off x="7886700" y="2617298"/>
            <a:ext cx="3161029" cy="576262"/>
          </a:xfrm>
          <a:prstGeom prst="rect">
            <a:avLst/>
          </a:prstGeom>
        </p:spPr>
        <p:txBody>
          <a:bodyPr anchor="b"/>
          <a:lstStyle/>
          <a:p>
            <a:pPr marL="0" indent="0">
              <a:buClrTx/>
              <a:buSzTx/>
              <a:buNone/>
              <a:defRPr sz="2400">
                <a:solidFill>
                  <a:schemeClr val="accent1"/>
                </a:solidFill>
              </a:defRPr>
            </a:pPr>
          </a:p>
        </p:txBody>
      </p:sp>
      <p:sp>
        <p:nvSpPr>
          <p:cNvPr id="294" name="Text Placeholder 3"/>
          <p:cNvSpPr/>
          <p:nvPr>
            <p:ph type="body" sz="quarter" idx="25"/>
          </p:nvPr>
        </p:nvSpPr>
        <p:spPr>
          <a:xfrm>
            <a:off x="7886699" y="3193561"/>
            <a:ext cx="3164721" cy="2833494"/>
          </a:xfrm>
          <a:prstGeom prst="rect">
            <a:avLst/>
          </a:prstGeom>
        </p:spPr>
        <p:txBody>
          <a:bodyPr/>
          <a:lstStyle/>
          <a:p>
            <a:pPr marL="0" indent="0">
              <a:buClrTx/>
              <a:buSzTx/>
              <a:buNone/>
              <a:defRPr sz="1400"/>
            </a:pPr>
          </a:p>
        </p:txBody>
      </p:sp>
      <p:sp>
        <p:nvSpPr>
          <p:cNvPr id="295" name="Straight Connector 21"/>
          <p:cNvSpPr/>
          <p:nvPr/>
        </p:nvSpPr>
        <p:spPr>
          <a:xfrm flipH="1">
            <a:off x="4403971" y="2569633"/>
            <a:ext cx="1" cy="3492499"/>
          </a:xfrm>
          <a:prstGeom prst="line">
            <a:avLst/>
          </a:prstGeom>
          <a:ln w="12700" cap="rnd">
            <a:solidFill>
              <a:schemeClr val="accent1">
                <a:alpha val="41000"/>
              </a:schemeClr>
            </a:solidFill>
          </a:ln>
        </p:spPr>
        <p:txBody>
          <a:bodyPr lIns="45719" rIns="45719"/>
          <a:lstStyle/>
          <a:p>
            <a:pPr/>
          </a:p>
        </p:txBody>
      </p:sp>
      <p:sp>
        <p:nvSpPr>
          <p:cNvPr id="296" name="Straight Connector 22"/>
          <p:cNvSpPr/>
          <p:nvPr/>
        </p:nvSpPr>
        <p:spPr>
          <a:xfrm>
            <a:off x="7772400" y="2569633"/>
            <a:ext cx="1" cy="3492499"/>
          </a:xfrm>
          <a:prstGeom prst="line">
            <a:avLst/>
          </a:prstGeom>
          <a:ln w="12700" cap="rnd">
            <a:solidFill>
              <a:schemeClr val="accent1">
                <a:alpha val="41000"/>
              </a:schemeClr>
            </a:solidFill>
          </a:ln>
        </p:spPr>
        <p:txBody>
          <a:bodyPr lIns="45719" rIns="45719"/>
          <a:lstStyle/>
          <a:p>
            <a:pPr/>
          </a:p>
        </p:txBody>
      </p:sp>
      <p:sp>
        <p:nvSpPr>
          <p:cNvPr id="2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Picture Column">
    <p:spTree>
      <p:nvGrpSpPr>
        <p:cNvPr id="1" name=""/>
        <p:cNvGrpSpPr/>
        <p:nvPr/>
      </p:nvGrpSpPr>
      <p:grpSpPr>
        <a:xfrm>
          <a:off x="0" y="0"/>
          <a:ext cx="0" cy="0"/>
          <a:chOff x="0" y="0"/>
          <a:chExt cx="0" cy="0"/>
        </a:xfrm>
      </p:grpSpPr>
      <p:grpSp>
        <p:nvGrpSpPr>
          <p:cNvPr id="313" name="Group 8"/>
          <p:cNvGrpSpPr/>
          <p:nvPr/>
        </p:nvGrpSpPr>
        <p:grpSpPr>
          <a:xfrm>
            <a:off x="0" y="-2373"/>
            <a:ext cx="12192001" cy="6867028"/>
            <a:chOff x="0" y="0"/>
            <a:chExt cx="12192000" cy="6867027"/>
          </a:xfrm>
        </p:grpSpPr>
        <p:sp>
          <p:nvSpPr>
            <p:cNvPr id="304"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305"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6"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7"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8"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09"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10"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311"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31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314"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315"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316" name="Body Level One…"/>
          <p:cNvSpPr txBox="1"/>
          <p:nvPr>
            <p:ph type="body" sz="quarter" idx="1"/>
          </p:nvPr>
        </p:nvSpPr>
        <p:spPr>
          <a:xfrm>
            <a:off x="1154951" y="4532845"/>
            <a:ext cx="3050440"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317" name="Picture Placeholder 2"/>
          <p:cNvSpPr/>
          <p:nvPr>
            <p:ph type="pic" sz="quarter" idx="21"/>
          </p:nvPr>
        </p:nvSpPr>
        <p:spPr>
          <a:xfrm>
            <a:off x="1334551" y="2603499"/>
            <a:ext cx="2691244"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18" name="Text Placeholder 3"/>
          <p:cNvSpPr/>
          <p:nvPr>
            <p:ph type="body" sz="quarter" idx="22"/>
          </p:nvPr>
        </p:nvSpPr>
        <p:spPr>
          <a:xfrm>
            <a:off x="1154952" y="5109107"/>
            <a:ext cx="3050438" cy="917950"/>
          </a:xfrm>
          <a:prstGeom prst="rect">
            <a:avLst/>
          </a:prstGeom>
        </p:spPr>
        <p:txBody>
          <a:bodyPr/>
          <a:lstStyle/>
          <a:p>
            <a:pPr marL="0" indent="0">
              <a:buClrTx/>
              <a:buSzTx/>
              <a:buNone/>
              <a:defRPr sz="1400"/>
            </a:pPr>
          </a:p>
        </p:txBody>
      </p:sp>
      <p:sp>
        <p:nvSpPr>
          <p:cNvPr id="319" name="Text Placeholder 4"/>
          <p:cNvSpPr/>
          <p:nvPr>
            <p:ph type="body" sz="quarter" idx="23"/>
          </p:nvPr>
        </p:nvSpPr>
        <p:spPr>
          <a:xfrm>
            <a:off x="4572537" y="4532846"/>
            <a:ext cx="3046767" cy="651157"/>
          </a:xfrm>
          <a:prstGeom prst="rect">
            <a:avLst/>
          </a:prstGeom>
        </p:spPr>
        <p:txBody>
          <a:bodyPr anchor="b"/>
          <a:lstStyle/>
          <a:p>
            <a:pPr marL="0" indent="0">
              <a:buClrTx/>
              <a:buSzTx/>
              <a:buNone/>
              <a:defRPr sz="2400">
                <a:solidFill>
                  <a:schemeClr val="accent1"/>
                </a:solidFill>
              </a:defRPr>
            </a:pPr>
          </a:p>
        </p:txBody>
      </p:sp>
      <p:sp>
        <p:nvSpPr>
          <p:cNvPr id="320" name="Picture Placeholder 2"/>
          <p:cNvSpPr/>
          <p:nvPr>
            <p:ph type="pic" sz="quarter" idx="24"/>
          </p:nvPr>
        </p:nvSpPr>
        <p:spPr>
          <a:xfrm>
            <a:off x="4748462" y="2603499"/>
            <a:ext cx="2691242"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21" name="Text Placeholder 3"/>
          <p:cNvSpPr/>
          <p:nvPr>
            <p:ph type="body" sz="quarter" idx="25"/>
          </p:nvPr>
        </p:nvSpPr>
        <p:spPr>
          <a:xfrm>
            <a:off x="4568864" y="5184002"/>
            <a:ext cx="3050439" cy="843057"/>
          </a:xfrm>
          <a:prstGeom prst="rect">
            <a:avLst/>
          </a:prstGeom>
        </p:spPr>
        <p:txBody>
          <a:bodyPr/>
          <a:lstStyle/>
          <a:p>
            <a:pPr marL="0" indent="0">
              <a:buClrTx/>
              <a:buSzTx/>
              <a:buNone/>
              <a:defRPr sz="1400"/>
            </a:pPr>
          </a:p>
        </p:txBody>
      </p:sp>
      <p:sp>
        <p:nvSpPr>
          <p:cNvPr id="322" name="Text Placeholder 4"/>
          <p:cNvSpPr/>
          <p:nvPr>
            <p:ph type="body" sz="quarter" idx="26"/>
          </p:nvPr>
        </p:nvSpPr>
        <p:spPr>
          <a:xfrm>
            <a:off x="7983433" y="4532846"/>
            <a:ext cx="3050439" cy="651155"/>
          </a:xfrm>
          <a:prstGeom prst="rect">
            <a:avLst/>
          </a:prstGeom>
        </p:spPr>
        <p:txBody>
          <a:bodyPr anchor="b"/>
          <a:lstStyle/>
          <a:p>
            <a:pPr marL="0" indent="0">
              <a:buClrTx/>
              <a:buSzTx/>
              <a:buNone/>
              <a:defRPr sz="2400">
                <a:solidFill>
                  <a:schemeClr val="accent1"/>
                </a:solidFill>
              </a:defRPr>
            </a:pPr>
          </a:p>
        </p:txBody>
      </p:sp>
      <p:sp>
        <p:nvSpPr>
          <p:cNvPr id="323" name="Picture Placeholder 2"/>
          <p:cNvSpPr/>
          <p:nvPr>
            <p:ph type="pic" sz="quarter" idx="27"/>
          </p:nvPr>
        </p:nvSpPr>
        <p:spPr>
          <a:xfrm>
            <a:off x="8163031" y="2603499"/>
            <a:ext cx="2691243" cy="1591512"/>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324" name="Text Placeholder 3"/>
          <p:cNvSpPr/>
          <p:nvPr>
            <p:ph type="body" sz="quarter" idx="28"/>
          </p:nvPr>
        </p:nvSpPr>
        <p:spPr>
          <a:xfrm>
            <a:off x="7983433" y="5184001"/>
            <a:ext cx="3050438" cy="843054"/>
          </a:xfrm>
          <a:prstGeom prst="rect">
            <a:avLst/>
          </a:prstGeom>
        </p:spPr>
        <p:txBody>
          <a:bodyPr/>
          <a:lstStyle/>
          <a:p>
            <a:pPr marL="0" indent="0">
              <a:buClrTx/>
              <a:buSzTx/>
              <a:buNone/>
              <a:defRPr sz="1400"/>
            </a:pPr>
          </a:p>
        </p:txBody>
      </p:sp>
      <p:sp>
        <p:nvSpPr>
          <p:cNvPr id="325" name="Straight Connector 16"/>
          <p:cNvSpPr/>
          <p:nvPr/>
        </p:nvSpPr>
        <p:spPr>
          <a:xfrm flipH="1">
            <a:off x="4388153" y="2603499"/>
            <a:ext cx="1" cy="3517595"/>
          </a:xfrm>
          <a:prstGeom prst="line">
            <a:avLst/>
          </a:prstGeom>
          <a:ln w="12700" cap="rnd">
            <a:solidFill>
              <a:schemeClr val="accent1">
                <a:alpha val="40000"/>
              </a:schemeClr>
            </a:solidFill>
          </a:ln>
        </p:spPr>
        <p:txBody>
          <a:bodyPr lIns="45719" rIns="45719"/>
          <a:lstStyle/>
          <a:p>
            <a:pPr/>
          </a:p>
        </p:txBody>
      </p:sp>
      <p:sp>
        <p:nvSpPr>
          <p:cNvPr id="326" name="Straight Connector 17"/>
          <p:cNvSpPr/>
          <p:nvPr/>
        </p:nvSpPr>
        <p:spPr>
          <a:xfrm>
            <a:off x="7801905" y="2603500"/>
            <a:ext cx="1" cy="3492501"/>
          </a:xfrm>
          <a:prstGeom prst="line">
            <a:avLst/>
          </a:prstGeom>
          <a:ln w="12700" cap="rnd">
            <a:solidFill>
              <a:schemeClr val="accent1">
                <a:alpha val="40000"/>
              </a:schemeClr>
            </a:solidFill>
          </a:ln>
        </p:spPr>
        <p:txBody>
          <a:bodyPr lIns="45719" rIns="45719"/>
          <a:lstStyle/>
          <a:p>
            <a:pPr/>
          </a:p>
        </p:txBody>
      </p:sp>
      <p:sp>
        <p:nvSpPr>
          <p:cNvPr id="3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grpSp>
        <p:nvGrpSpPr>
          <p:cNvPr id="39" name="Group 8"/>
          <p:cNvGrpSpPr/>
          <p:nvPr/>
        </p:nvGrpSpPr>
        <p:grpSpPr>
          <a:xfrm>
            <a:off x="0" y="-2373"/>
            <a:ext cx="12192001" cy="6867028"/>
            <a:chOff x="0" y="0"/>
            <a:chExt cx="12192000" cy="6867027"/>
          </a:xfrm>
        </p:grpSpPr>
        <p:sp>
          <p:nvSpPr>
            <p:cNvPr id="30"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3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36"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37"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3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40"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41"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42" name="Body Level One…"/>
          <p:cNvSpPr txBox="1"/>
          <p:nvPr>
            <p:ph type="body" sz="half" idx="1"/>
          </p:nvPr>
        </p:nvSpPr>
        <p:spPr>
          <a:xfrm>
            <a:off x="1154954" y="2603500"/>
            <a:ext cx="8761413" cy="34163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 Header">
    <p:spTree>
      <p:nvGrpSpPr>
        <p:cNvPr id="1" name=""/>
        <p:cNvGrpSpPr/>
        <p:nvPr/>
      </p:nvGrpSpPr>
      <p:grpSpPr>
        <a:xfrm>
          <a:off x="0" y="0"/>
          <a:ext cx="0" cy="0"/>
          <a:chOff x="0" y="0"/>
          <a:chExt cx="0" cy="0"/>
        </a:xfrm>
      </p:grpSpPr>
      <p:grpSp>
        <p:nvGrpSpPr>
          <p:cNvPr id="60" name="Group 12"/>
          <p:cNvGrpSpPr/>
          <p:nvPr/>
        </p:nvGrpSpPr>
        <p:grpSpPr>
          <a:xfrm>
            <a:off x="0" y="-2373"/>
            <a:ext cx="12192001" cy="6867028"/>
            <a:chOff x="0" y="0"/>
            <a:chExt cx="12192000" cy="6867027"/>
          </a:xfrm>
        </p:grpSpPr>
        <p:sp>
          <p:nvSpPr>
            <p:cNvPr id="50" name="Rectangle 10"/>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51"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56" name="Rectangle 6"/>
            <p:cNvSpPr/>
            <p:nvPr/>
          </p:nvSpPr>
          <p:spPr>
            <a:xfrm>
              <a:off x="7289800" y="404538"/>
              <a:ext cx="4478866"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57" name="Freeform 5"/>
            <p:cNvSpPr/>
            <p:nvPr/>
          </p:nvSpPr>
          <p:spPr>
            <a:xfrm rot="15922489">
              <a:off x="4698353" y="1828449"/>
              <a:ext cx="3299408"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58" name="Freeform 5"/>
            <p:cNvSpPr/>
            <p:nvPr/>
          </p:nvSpPr>
          <p:spPr>
            <a:xfrm rot="16200000">
              <a:off x="3787243"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5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61" name="Title Text"/>
          <p:cNvSpPr txBox="1"/>
          <p:nvPr>
            <p:ph type="title"/>
          </p:nvPr>
        </p:nvSpPr>
        <p:spPr>
          <a:xfrm>
            <a:off x="1154955" y="2677645"/>
            <a:ext cx="4351025" cy="2283825"/>
          </a:xfrm>
          <a:prstGeom prst="rect">
            <a:avLst/>
          </a:prstGeom>
        </p:spPr>
        <p:txBody>
          <a:bodyPr>
            <a:normAutofit fontScale="100000" lnSpcReduction="0"/>
          </a:bodyPr>
          <a:lstStyle>
            <a:lvl1pPr>
              <a:defRPr sz="4000"/>
            </a:lvl1pPr>
          </a:lstStyle>
          <a:p>
            <a:pPr/>
            <a:r>
              <a:t>Title Text</a:t>
            </a:r>
          </a:p>
        </p:txBody>
      </p:sp>
      <p:sp>
        <p:nvSpPr>
          <p:cNvPr id="62" name="Body Level One…"/>
          <p:cNvSpPr txBox="1"/>
          <p:nvPr>
            <p:ph type="body" sz="quarter" idx="1"/>
          </p:nvPr>
        </p:nvSpPr>
        <p:spPr>
          <a:xfrm>
            <a:off x="6895558" y="2677643"/>
            <a:ext cx="3755380" cy="2283824"/>
          </a:xfrm>
          <a:prstGeom prst="rect">
            <a:avLst/>
          </a:prstGeom>
        </p:spPr>
        <p:txBody>
          <a:bodyPr anchor="ctr"/>
          <a:lstStyle>
            <a:lvl1pPr marL="0" indent="0">
              <a:buClrTx/>
              <a:buSzTx/>
              <a:buNone/>
              <a:defRPr cap="all" sz="2000">
                <a:solidFill>
                  <a:schemeClr val="accent1"/>
                </a:solidFill>
              </a:defRPr>
            </a:lvl1pPr>
            <a:lvl2pPr marL="0" indent="457200">
              <a:buClrTx/>
              <a:buSzTx/>
              <a:buNone/>
              <a:defRPr cap="all" sz="2000">
                <a:solidFill>
                  <a:schemeClr val="accent1"/>
                </a:solidFill>
              </a:defRPr>
            </a:lvl2pPr>
            <a:lvl3pPr marL="0" indent="914400">
              <a:buClrTx/>
              <a:buSzTx/>
              <a:buNone/>
              <a:defRPr cap="all" sz="2000">
                <a:solidFill>
                  <a:schemeClr val="accent1"/>
                </a:solidFill>
              </a:defRPr>
            </a:lvl3pPr>
            <a:lvl4pPr marL="0" indent="1371600">
              <a:buClrTx/>
              <a:buSzTx/>
              <a:buNone/>
              <a:defRPr cap="all" sz="2000">
                <a:solidFill>
                  <a:schemeClr val="accent1"/>
                </a:solidFill>
              </a:defRPr>
            </a:lvl4pPr>
            <a:lvl5pPr marL="0" indent="1828800">
              <a:buClrTx/>
              <a:buSzTx/>
              <a:buNone/>
              <a:defRPr cap="all" sz="20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63" name="Rectangle 14"/>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wo Content">
    <p:spTree>
      <p:nvGrpSpPr>
        <p:cNvPr id="1" name=""/>
        <p:cNvGrpSpPr/>
        <p:nvPr/>
      </p:nvGrpSpPr>
      <p:grpSpPr>
        <a:xfrm>
          <a:off x="0" y="0"/>
          <a:ext cx="0" cy="0"/>
          <a:chOff x="0" y="0"/>
          <a:chExt cx="0" cy="0"/>
        </a:xfrm>
      </p:grpSpPr>
      <p:grpSp>
        <p:nvGrpSpPr>
          <p:cNvPr id="80" name="Group 8"/>
          <p:cNvGrpSpPr/>
          <p:nvPr/>
        </p:nvGrpSpPr>
        <p:grpSpPr>
          <a:xfrm>
            <a:off x="0" y="-2373"/>
            <a:ext cx="12192001" cy="6867028"/>
            <a:chOff x="0" y="0"/>
            <a:chExt cx="12192000" cy="6867027"/>
          </a:xfrm>
        </p:grpSpPr>
        <p:sp>
          <p:nvSpPr>
            <p:cNvPr id="71"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7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7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7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7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81"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82"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83" name="Body Level One…"/>
          <p:cNvSpPr txBox="1"/>
          <p:nvPr>
            <p:ph type="body" sz="quarter" idx="1"/>
          </p:nvPr>
        </p:nvSpPr>
        <p:spPr>
          <a:xfrm>
            <a:off x="1154954" y="2603500"/>
            <a:ext cx="4825159" cy="3416302"/>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arison">
    <p:spTree>
      <p:nvGrpSpPr>
        <p:cNvPr id="1" name=""/>
        <p:cNvGrpSpPr/>
        <p:nvPr/>
      </p:nvGrpSpPr>
      <p:grpSpPr>
        <a:xfrm>
          <a:off x="0" y="0"/>
          <a:ext cx="0" cy="0"/>
          <a:chOff x="0" y="0"/>
          <a:chExt cx="0" cy="0"/>
        </a:xfrm>
      </p:grpSpPr>
      <p:grpSp>
        <p:nvGrpSpPr>
          <p:cNvPr id="100" name="Group 8"/>
          <p:cNvGrpSpPr/>
          <p:nvPr/>
        </p:nvGrpSpPr>
        <p:grpSpPr>
          <a:xfrm>
            <a:off x="0" y="-2373"/>
            <a:ext cx="12192001" cy="6867028"/>
            <a:chOff x="0" y="0"/>
            <a:chExt cx="12192000" cy="6867027"/>
          </a:xfrm>
        </p:grpSpPr>
        <p:sp>
          <p:nvSpPr>
            <p:cNvPr id="91"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9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9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9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9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01"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02"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103" name="Body Level One…"/>
          <p:cNvSpPr txBox="1"/>
          <p:nvPr>
            <p:ph type="body" sz="quarter" idx="1"/>
          </p:nvPr>
        </p:nvSpPr>
        <p:spPr>
          <a:xfrm>
            <a:off x="1154954" y="2603500"/>
            <a:ext cx="482515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04" name="Text Placeholder 4"/>
          <p:cNvSpPr/>
          <p:nvPr>
            <p:ph type="body" sz="quarter" idx="21"/>
          </p:nvPr>
        </p:nvSpPr>
        <p:spPr>
          <a:xfrm>
            <a:off x="6208712" y="2603499"/>
            <a:ext cx="4825160" cy="576264"/>
          </a:xfrm>
          <a:prstGeom prst="rect">
            <a:avLst/>
          </a:prstGeom>
        </p:spPr>
        <p:txBody>
          <a:bodyPr anchor="b"/>
          <a:lstStyle/>
          <a:p>
            <a:pPr marL="0" indent="0">
              <a:buClrTx/>
              <a:buSzTx/>
              <a:buNone/>
              <a:defRPr sz="2400">
                <a:solidFill>
                  <a:schemeClr val="accent1"/>
                </a:solidFill>
              </a:defRPr>
            </a:pPr>
          </a:p>
        </p:txBody>
      </p:sp>
      <p:sp>
        <p:nvSpPr>
          <p:cNvPr id="1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Only">
    <p:spTree>
      <p:nvGrpSpPr>
        <p:cNvPr id="1" name=""/>
        <p:cNvGrpSpPr/>
        <p:nvPr/>
      </p:nvGrpSpPr>
      <p:grpSpPr>
        <a:xfrm>
          <a:off x="0" y="0"/>
          <a:ext cx="0" cy="0"/>
          <a:chOff x="0" y="0"/>
          <a:chExt cx="0" cy="0"/>
        </a:xfrm>
      </p:grpSpPr>
      <p:grpSp>
        <p:nvGrpSpPr>
          <p:cNvPr id="121" name="Group 8"/>
          <p:cNvGrpSpPr/>
          <p:nvPr/>
        </p:nvGrpSpPr>
        <p:grpSpPr>
          <a:xfrm>
            <a:off x="0" y="-2373"/>
            <a:ext cx="12192001" cy="6867028"/>
            <a:chOff x="0" y="0"/>
            <a:chExt cx="12192000" cy="6867027"/>
          </a:xfrm>
        </p:grpSpPr>
        <p:sp>
          <p:nvSpPr>
            <p:cNvPr id="112" name="Rectangle 25"/>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1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1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1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2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22" name="Rectangle 21"/>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23" name="Title Text"/>
          <p:cNvSpPr txBox="1"/>
          <p:nvPr>
            <p:ph type="title"/>
          </p:nvPr>
        </p:nvSpPr>
        <p:spPr>
          <a:xfrm>
            <a:off x="1154952" y="973667"/>
            <a:ext cx="8761415" cy="706966"/>
          </a:xfrm>
          <a:prstGeom prst="rect">
            <a:avLst/>
          </a:prstGeom>
        </p:spPr>
        <p:txBody>
          <a:bodyPr>
            <a:normAutofit fontScale="100000" lnSpcReduction="0"/>
          </a:bodyPr>
          <a:lstStyle/>
          <a:p>
            <a:pPr/>
            <a:r>
              <a:t>Title Text</a:t>
            </a:r>
          </a:p>
        </p:txBody>
      </p:sp>
      <p:sp>
        <p:nvSpPr>
          <p:cNvPr id="1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with Caption">
    <p:spTree>
      <p:nvGrpSpPr>
        <p:cNvPr id="1" name=""/>
        <p:cNvGrpSpPr/>
        <p:nvPr/>
      </p:nvGrpSpPr>
      <p:grpSpPr>
        <a:xfrm>
          <a:off x="0" y="0"/>
          <a:ext cx="0" cy="0"/>
          <a:chOff x="0" y="0"/>
          <a:chExt cx="0" cy="0"/>
        </a:xfrm>
      </p:grpSpPr>
      <p:grpSp>
        <p:nvGrpSpPr>
          <p:cNvPr id="148" name="Group 13"/>
          <p:cNvGrpSpPr/>
          <p:nvPr/>
        </p:nvGrpSpPr>
        <p:grpSpPr>
          <a:xfrm>
            <a:off x="0" y="-2373"/>
            <a:ext cx="12192001" cy="6867028"/>
            <a:chOff x="0" y="0"/>
            <a:chExt cx="12192000" cy="6867027"/>
          </a:xfrm>
        </p:grpSpPr>
        <p:sp>
          <p:nvSpPr>
            <p:cNvPr id="138" name="Rectangle 11"/>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39" name="Oval 15"/>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0" name="Oval 16"/>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1" name="Oval 17"/>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2" name="Oval 18"/>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3" name="Oval 19"/>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44" name="Rectangle 7"/>
            <p:cNvSpPr/>
            <p:nvPr/>
          </p:nvSpPr>
          <p:spPr>
            <a:xfrm>
              <a:off x="5713412" y="404538"/>
              <a:ext cx="6055253"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145" name="Freeform 5"/>
            <p:cNvSpPr/>
            <p:nvPr/>
          </p:nvSpPr>
          <p:spPr>
            <a:xfrm rot="15922489">
              <a:off x="3140486" y="1828449"/>
              <a:ext cx="3299407"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46" name="Freeform 5"/>
            <p:cNvSpPr/>
            <p:nvPr/>
          </p:nvSpPr>
          <p:spPr>
            <a:xfrm rot="16200000">
              <a:off x="2229376"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47"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49" name="Title Text"/>
          <p:cNvSpPr txBox="1"/>
          <p:nvPr>
            <p:ph type="title"/>
          </p:nvPr>
        </p:nvSpPr>
        <p:spPr>
          <a:xfrm>
            <a:off x="1154954" y="1295400"/>
            <a:ext cx="2793159" cy="1600200"/>
          </a:xfrm>
          <a:prstGeom prst="rect">
            <a:avLst/>
          </a:prstGeom>
        </p:spPr>
        <p:txBody>
          <a:bodyPr anchor="b">
            <a:normAutofit fontScale="100000" lnSpcReduction="0"/>
          </a:bodyPr>
          <a:lstStyle>
            <a:lvl1pPr>
              <a:defRPr sz="2400"/>
            </a:lvl1pPr>
          </a:lstStyle>
          <a:p>
            <a:pPr/>
            <a:r>
              <a:t>Title Text</a:t>
            </a:r>
          </a:p>
        </p:txBody>
      </p:sp>
      <p:sp>
        <p:nvSpPr>
          <p:cNvPr id="150" name="Body Level One…"/>
          <p:cNvSpPr txBox="1"/>
          <p:nvPr>
            <p:ph type="body" sz="half" idx="1"/>
          </p:nvPr>
        </p:nvSpPr>
        <p:spPr>
          <a:xfrm>
            <a:off x="5781145" y="1447800"/>
            <a:ext cx="5190066" cy="4572000"/>
          </a:xfrm>
          <a:prstGeom prst="rect">
            <a:avLst/>
          </a:prstGeom>
        </p:spPr>
        <p:txBody>
          <a:bodyPr anchor="ctr"/>
          <a:lstStyle/>
          <a:p>
            <a:pPr/>
            <a:r>
              <a:t>Body Level One</a:t>
            </a:r>
          </a:p>
          <a:p>
            <a:pPr lvl="1"/>
            <a:r>
              <a:t>Body Level Two</a:t>
            </a:r>
          </a:p>
          <a:p>
            <a:pPr lvl="2"/>
            <a:r>
              <a:t>Body Level Three</a:t>
            </a:r>
          </a:p>
          <a:p>
            <a:pPr lvl="3"/>
            <a:r>
              <a:t>Body Level Four</a:t>
            </a:r>
          </a:p>
          <a:p>
            <a:pPr lvl="4"/>
            <a:r>
              <a:t>Body Level Five</a:t>
            </a:r>
          </a:p>
        </p:txBody>
      </p:sp>
      <p:sp>
        <p:nvSpPr>
          <p:cNvPr id="151" name="Text Placeholder 3"/>
          <p:cNvSpPr/>
          <p:nvPr>
            <p:ph type="body" sz="quarter" idx="21"/>
          </p:nvPr>
        </p:nvSpPr>
        <p:spPr>
          <a:xfrm>
            <a:off x="1154954" y="2895600"/>
            <a:ext cx="2793159" cy="3129279"/>
          </a:xfrm>
          <a:prstGeom prst="rect">
            <a:avLst/>
          </a:prstGeom>
        </p:spPr>
        <p:txBody>
          <a:bodyPr/>
          <a:lstStyle/>
          <a:p>
            <a:pPr marL="0" indent="0">
              <a:buClrTx/>
              <a:buSzTx/>
              <a:buNone/>
              <a:defRPr sz="1400">
                <a:solidFill>
                  <a:schemeClr val="accent1"/>
                </a:solidFill>
              </a:defRPr>
            </a:pPr>
          </a:p>
        </p:txBody>
      </p:sp>
      <p:sp>
        <p:nvSpPr>
          <p:cNvPr id="152" name="Rectangle 14"/>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icture with Caption">
    <p:spTree>
      <p:nvGrpSpPr>
        <p:cNvPr id="1" name=""/>
        <p:cNvGrpSpPr/>
        <p:nvPr/>
      </p:nvGrpSpPr>
      <p:grpSpPr>
        <a:xfrm>
          <a:off x="0" y="0"/>
          <a:ext cx="0" cy="0"/>
          <a:chOff x="0" y="0"/>
          <a:chExt cx="0" cy="0"/>
        </a:xfrm>
      </p:grpSpPr>
      <p:grpSp>
        <p:nvGrpSpPr>
          <p:cNvPr id="170" name="Group 19"/>
          <p:cNvGrpSpPr/>
          <p:nvPr/>
        </p:nvGrpSpPr>
        <p:grpSpPr>
          <a:xfrm>
            <a:off x="0" y="-2373"/>
            <a:ext cx="12192001" cy="6867028"/>
            <a:chOff x="0" y="0"/>
            <a:chExt cx="12192000" cy="6867027"/>
          </a:xfrm>
        </p:grpSpPr>
        <p:sp>
          <p:nvSpPr>
            <p:cNvPr id="160" name="Rectangle 11"/>
            <p:cNvSpPr/>
            <p:nvPr/>
          </p:nvSpPr>
          <p:spPr>
            <a:xfrm>
              <a:off x="0" y="2373"/>
              <a:ext cx="12192000" cy="6858001"/>
            </a:xfrm>
            <a:prstGeom prst="rect">
              <a:avLst/>
            </a:prstGeom>
            <a:blipFill rotWithShape="1">
              <a:blip r:embed="rId2"/>
              <a:srcRect l="0" t="0" r="0" b="0"/>
              <a:stretch>
                <a:fillRect/>
              </a:stretch>
            </a:blipFill>
            <a:ln w="12700" cap="flat">
              <a:noFill/>
              <a:miter lim="400000"/>
            </a:ln>
            <a:effectLst/>
          </p:spPr>
          <p:txBody>
            <a:bodyPr wrap="square" lIns="45719" tIns="45719" rIns="45719" bIns="45719" numCol="1" anchor="t">
              <a:noAutofit/>
            </a:bodyPr>
            <a:lstStyle/>
            <a:p>
              <a:pPr/>
            </a:p>
          </p:txBody>
        </p:sp>
        <p:sp>
          <p:nvSpPr>
            <p:cNvPr id="16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pPr/>
            </a:p>
          </p:txBody>
        </p:sp>
        <p:sp>
          <p:nvSpPr>
            <p:cNvPr id="166" name="Rectangle 7"/>
            <p:cNvSpPr/>
            <p:nvPr/>
          </p:nvSpPr>
          <p:spPr>
            <a:xfrm>
              <a:off x="6172200" y="404538"/>
              <a:ext cx="5596466" cy="6053671"/>
            </a:xfrm>
            <a:prstGeom prst="rect">
              <a:avLst/>
            </a:prstGeom>
            <a:solidFill>
              <a:srgbClr val="FFFFFF"/>
            </a:solidFill>
            <a:ln w="12700" cap="flat">
              <a:noFill/>
              <a:miter lim="400000"/>
            </a:ln>
            <a:effectLst/>
          </p:spPr>
          <p:txBody>
            <a:bodyPr wrap="square" lIns="45719" tIns="45719" rIns="45719" bIns="45719" numCol="1" anchor="t">
              <a:noAutofit/>
            </a:bodyPr>
            <a:lstStyle/>
            <a:p>
              <a:pPr/>
            </a:p>
          </p:txBody>
        </p:sp>
        <p:sp>
          <p:nvSpPr>
            <p:cNvPr id="167" name="Freeform 5"/>
            <p:cNvSpPr/>
            <p:nvPr/>
          </p:nvSpPr>
          <p:spPr>
            <a:xfrm rot="16200000">
              <a:off x="3295431" y="2804094"/>
              <a:ext cx="6053672" cy="12545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68" name="Freeform 5"/>
            <p:cNvSpPr/>
            <p:nvPr/>
          </p:nvSpPr>
          <p:spPr>
            <a:xfrm rot="15922489">
              <a:off x="4203595" y="1828449"/>
              <a:ext cx="3299407" cy="440928"/>
            </a:xfrm>
            <a:custGeom>
              <a:avLst/>
              <a:gdLst/>
              <a:ahLst/>
              <a:cxnLst>
                <a:cxn ang="0">
                  <a:pos x="wd2" y="hd2"/>
                </a:cxn>
                <a:cxn ang="5400000">
                  <a:pos x="wd2" y="hd2"/>
                </a:cxn>
                <a:cxn ang="10800000">
                  <a:pos x="wd2" y="hd2"/>
                </a:cxn>
                <a:cxn ang="16200000">
                  <a:pos x="wd2" y="hd2"/>
                </a:cxn>
              </a:cxnLst>
              <a:rect l="0" t="0" r="r" b="b"/>
              <a:pathLst>
                <a:path w="21600" h="21572" fill="norm" stroke="1"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pPr/>
            </a:p>
          </p:txBody>
        </p:sp>
        <p:sp>
          <p:nvSpPr>
            <p:cNvPr id="16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pPr/>
            </a:p>
          </p:txBody>
        </p:sp>
      </p:grpSp>
      <p:sp>
        <p:nvSpPr>
          <p:cNvPr id="171" name="Title Text"/>
          <p:cNvSpPr txBox="1"/>
          <p:nvPr>
            <p:ph type="title"/>
          </p:nvPr>
        </p:nvSpPr>
        <p:spPr>
          <a:xfrm>
            <a:off x="1153906" y="1693331"/>
            <a:ext cx="3860262" cy="1735669"/>
          </a:xfrm>
          <a:prstGeom prst="rect">
            <a:avLst/>
          </a:prstGeom>
        </p:spPr>
        <p:txBody>
          <a:bodyPr anchor="b">
            <a:normAutofit fontScale="100000" lnSpcReduction="0"/>
          </a:bodyPr>
          <a:lstStyle/>
          <a:p>
            <a:pPr/>
            <a:r>
              <a:t>Title Text</a:t>
            </a:r>
          </a:p>
        </p:txBody>
      </p:sp>
      <p:sp>
        <p:nvSpPr>
          <p:cNvPr id="172" name="Picture Placeholder 2"/>
          <p:cNvSpPr/>
          <p:nvPr>
            <p:ph type="pic" sz="quarter" idx="21"/>
          </p:nvPr>
        </p:nvSpPr>
        <p:spPr>
          <a:xfrm>
            <a:off x="6547870" y="1143000"/>
            <a:ext cx="3227194" cy="4572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173" name="Body Level One…"/>
          <p:cNvSpPr txBox="1"/>
          <p:nvPr>
            <p:ph type="body" sz="quarter" idx="1"/>
          </p:nvPr>
        </p:nvSpPr>
        <p:spPr>
          <a:xfrm>
            <a:off x="1154954" y="3657600"/>
            <a:ext cx="3859214" cy="1371600"/>
          </a:xfrm>
          <a:prstGeom prst="rect">
            <a:avLst/>
          </a:prstGeom>
        </p:spPr>
        <p:txBody>
          <a:bodyPr/>
          <a:lstStyle>
            <a:lvl1pPr marL="0" indent="0">
              <a:buClrTx/>
              <a:buSzTx/>
              <a:buNone/>
              <a:defRPr sz="1400">
                <a:solidFill>
                  <a:schemeClr val="accent1"/>
                </a:solidFill>
              </a:defRPr>
            </a:lvl1pPr>
            <a:lvl2pPr marL="0" indent="457200">
              <a:buClrTx/>
              <a:buSzTx/>
              <a:buNone/>
              <a:defRPr sz="1400">
                <a:solidFill>
                  <a:schemeClr val="accent1"/>
                </a:solidFill>
              </a:defRPr>
            </a:lvl2pPr>
            <a:lvl3pPr marL="0" indent="914400">
              <a:buClrTx/>
              <a:buSzTx/>
              <a:buNone/>
              <a:defRPr sz="1400">
                <a:solidFill>
                  <a:schemeClr val="accent1"/>
                </a:solidFill>
              </a:defRPr>
            </a:lvl3pPr>
            <a:lvl4pPr marL="0" indent="1371600">
              <a:buClrTx/>
              <a:buSzTx/>
              <a:buNone/>
              <a:defRPr sz="1400">
                <a:solidFill>
                  <a:schemeClr val="accent1"/>
                </a:solidFill>
              </a:defRPr>
            </a:lvl4pPr>
            <a:lvl5pPr marL="0" indent="1828800">
              <a:buClrTx/>
              <a:buSzTx/>
              <a:buNone/>
              <a:defRPr sz="1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74" name="Rectangle 13"/>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1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Rectangle 6"/>
          <p:cNvSpPr/>
          <p:nvPr/>
        </p:nvSpPr>
        <p:spPr>
          <a:xfrm>
            <a:off x="10437811" y="0"/>
            <a:ext cx="685801" cy="1143000"/>
          </a:xfrm>
          <a:prstGeom prst="rect">
            <a:avLst/>
          </a:prstGeom>
          <a:solidFill>
            <a:schemeClr val="accent1"/>
          </a:solidFill>
          <a:ln w="12700">
            <a:miter lim="400000"/>
          </a:ln>
          <a:effectLst>
            <a:outerShdw sx="100000" sy="100000" kx="0" ky="0" algn="b" rotWithShape="0" blurRad="38100" dist="25400" dir="5400000">
              <a:srgbClr val="000000">
                <a:alpha val="45000"/>
              </a:srgbClr>
            </a:outerShdw>
          </a:effectLst>
        </p:spPr>
        <p:txBody>
          <a:bodyPr lIns="45719" rIns="45719"/>
          <a:lstStyle/>
          <a:p>
            <a:pPr/>
          </a:p>
        </p:txBody>
      </p:sp>
      <p:sp>
        <p:nvSpPr>
          <p:cNvPr id="3" name="Slide Number"/>
          <p:cNvSpPr txBox="1"/>
          <p:nvPr>
            <p:ph type="sldNum" sz="quarter" idx="2"/>
          </p:nvPr>
        </p:nvSpPr>
        <p:spPr>
          <a:xfrm>
            <a:off x="10522496" y="540176"/>
            <a:ext cx="498287" cy="523240"/>
          </a:xfrm>
          <a:prstGeom prst="rect">
            <a:avLst/>
          </a:prstGeom>
          <a:ln w="12700">
            <a:miter lim="400000"/>
          </a:ln>
        </p:spPr>
        <p:txBody>
          <a:bodyPr wrap="none" lIns="45719" rIns="45719" anchor="b">
            <a:spAutoFit/>
          </a:bodyPr>
          <a:lstStyle>
            <a:lvl1pPr algn="ctr">
              <a:defRPr sz="2800">
                <a:solidFill>
                  <a:srgbClr val="FFFFFF"/>
                </a:solidFill>
              </a:defRPr>
            </a:lvl1pPr>
          </a:lstStyle>
          <a:p>
            <a:pPr/>
            <a:fld id="{86CB4B4D-7CA3-9044-876B-883B54F8677D}" type="slidenum"/>
          </a:p>
        </p:txBody>
      </p:sp>
      <p:sp>
        <p:nvSpPr>
          <p:cNvPr id="4" name="Title Text"/>
          <p:cNvSpPr txBox="1"/>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5"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EBEBEB"/>
          </a:solidFill>
          <a:uFillTx/>
          <a:latin typeface="Century Gothic"/>
          <a:ea typeface="Century Gothic"/>
          <a:cs typeface="Century Gothic"/>
          <a:sym typeface="Century Gothic"/>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Century Gothic"/>
          <a:ea typeface="Century Gothic"/>
          <a:cs typeface="Century Gothic"/>
          <a:sym typeface="Century Gothic"/>
        </a:defRPr>
      </a:lvl9pPr>
    </p:bodyStyle>
    <p:otherStyle>
      <a:lvl1pPr marL="0" marR="0" indent="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1pPr>
      <a:lvl2pPr marL="0" marR="0" indent="4572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2pPr>
      <a:lvl3pPr marL="0" marR="0" indent="9144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3pPr>
      <a:lvl4pPr marL="0" marR="0" indent="13716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4pPr>
      <a:lvl5pPr marL="0" marR="0" indent="18288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5pPr>
      <a:lvl6pPr marL="0" marR="0" indent="22860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6pPr>
      <a:lvl7pPr marL="0" marR="0" indent="27432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7pPr>
      <a:lvl8pPr marL="0" marR="0" indent="32004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8pPr>
      <a:lvl9pPr marL="0" marR="0" indent="3657600" algn="ctr" defTabSz="457200" rtl="0"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Century Gothic"/>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Title 1"/>
          <p:cNvSpPr txBox="1"/>
          <p:nvPr>
            <p:ph type="ctrTitle"/>
          </p:nvPr>
        </p:nvSpPr>
        <p:spPr>
          <a:xfrm>
            <a:off x="1154953" y="2099733"/>
            <a:ext cx="9998469" cy="2677649"/>
          </a:xfrm>
          <a:prstGeom prst="rect">
            <a:avLst/>
          </a:prstGeom>
        </p:spPr>
        <p:txBody>
          <a:bodyPr/>
          <a:lstStyle/>
          <a:p>
            <a:pPr/>
            <a:r>
              <a:t>Considerations for </a:t>
            </a:r>
            <a:r>
              <a:rPr>
                <a:solidFill>
                  <a:srgbClr val="FFFFFF"/>
                </a:solidFill>
              </a:rPr>
              <a:t>Airports</a:t>
            </a:r>
          </a:p>
        </p:txBody>
      </p:sp>
      <p:sp>
        <p:nvSpPr>
          <p:cNvPr id="337" name="Subtitle 2"/>
          <p:cNvSpPr txBox="1"/>
          <p:nvPr>
            <p:ph type="subTitle" sz="quarter" idx="1"/>
          </p:nvPr>
        </p:nvSpPr>
        <p:spPr>
          <a:xfrm>
            <a:off x="1154954" y="4777378"/>
            <a:ext cx="8825660" cy="1612132"/>
          </a:xfrm>
          <a:prstGeom prst="rect">
            <a:avLst/>
          </a:prstGeom>
        </p:spPr>
        <p:txBody>
          <a:bodyPr/>
          <a:lstStyle/>
          <a:p>
            <a:pPr/>
            <a:r>
              <a:t>Master training program</a:t>
            </a:r>
          </a:p>
          <a:p>
            <a:pPr/>
            <a:r>
              <a:t>[</a:t>
            </a:r>
            <a:r>
              <a:rPr>
                <a:solidFill>
                  <a:srgbClr val="FF0000"/>
                </a:solidFill>
              </a:rPr>
              <a:t>Date</a:t>
            </a:r>
            <a:r>
              <a:t>]</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Title 1"/>
          <p:cNvSpPr txBox="1"/>
          <p:nvPr>
            <p:ph type="title"/>
          </p:nvPr>
        </p:nvSpPr>
        <p:spPr>
          <a:xfrm>
            <a:off x="800100" y="2563345"/>
            <a:ext cx="5272088" cy="2283825"/>
          </a:xfrm>
          <a:prstGeom prst="rect">
            <a:avLst/>
          </a:prstGeom>
        </p:spPr>
        <p:txBody>
          <a:bodyPr/>
          <a:lstStyle/>
          <a:p>
            <a:pPr defTabSz="374904">
              <a:defRPr sz="3280">
                <a:solidFill>
                  <a:srgbClr val="FFFFFF"/>
                </a:solidFill>
              </a:defRPr>
            </a:pPr>
            <a:r>
              <a:t>Decreasing risk of disease spread after travel: </a:t>
            </a:r>
            <a:br/>
            <a:br/>
            <a:r>
              <a:rPr>
                <a:solidFill>
                  <a:srgbClr val="EBEBEB"/>
                </a:solidFill>
              </a:rPr>
              <a:t>Contact Tracing</a:t>
            </a:r>
          </a:p>
        </p:txBody>
      </p:sp>
      <p:sp>
        <p:nvSpPr>
          <p:cNvPr id="383"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84" name="Picture 4" descr="Picture 4"/>
          <p:cNvPicPr>
            <a:picLocks noChangeAspect="1"/>
          </p:cNvPicPr>
          <p:nvPr/>
        </p:nvPicPr>
        <p:blipFill>
          <a:blip r:embed="rId3">
            <a:extLst/>
          </a:blip>
          <a:stretch>
            <a:fillRect/>
          </a:stretch>
        </p:blipFill>
        <p:spPr>
          <a:xfrm>
            <a:off x="8254361" y="1402296"/>
            <a:ext cx="3229155" cy="2519999"/>
          </a:xfrm>
          <a:prstGeom prst="rect">
            <a:avLst/>
          </a:prstGeom>
          <a:ln w="12700">
            <a:miter lim="400000"/>
          </a:ln>
        </p:spPr>
      </p:pic>
      <p:sp>
        <p:nvSpPr>
          <p:cNvPr id="385" name="TextBox 5"/>
          <p:cNvSpPr txBox="1"/>
          <p:nvPr/>
        </p:nvSpPr>
        <p:spPr>
          <a:xfrm>
            <a:off x="8109920" y="3922295"/>
            <a:ext cx="3518034" cy="161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600"/>
            </a:pPr>
            <a:r>
              <a:t>Seating diagram for passengers exposed to TB. The </a:t>
            </a:r>
            <a:r>
              <a:rPr>
                <a:solidFill>
                  <a:srgbClr val="FF0000"/>
                </a:solidFill>
              </a:rPr>
              <a:t>red</a:t>
            </a:r>
            <a:r>
              <a:t> seat indicates the index case and the </a:t>
            </a:r>
            <a:r>
              <a:rPr>
                <a:solidFill>
                  <a:srgbClr val="009999"/>
                </a:solidFill>
              </a:rPr>
              <a:t>blue-green</a:t>
            </a:r>
            <a:r>
              <a:t> seating area represents the contact zone. </a:t>
            </a:r>
          </a:p>
          <a:p>
            <a:pPr algn="ctr">
              <a:defRPr sz="1600"/>
            </a:pPr>
            <a:r>
              <a:t>Credit: CDC</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9" name="Title 1"/>
          <p:cNvSpPr txBox="1"/>
          <p:nvPr>
            <p:ph type="title"/>
          </p:nvPr>
        </p:nvSpPr>
        <p:spPr>
          <a:xfrm>
            <a:off x="1154952" y="973667"/>
            <a:ext cx="8761415" cy="706965"/>
          </a:xfrm>
          <a:prstGeom prst="rect">
            <a:avLst/>
          </a:prstGeom>
        </p:spPr>
        <p:txBody>
          <a:bodyPr/>
          <a:lstStyle/>
          <a:p>
            <a:pPr defTabSz="256031">
              <a:defRPr sz="2016"/>
            </a:pPr>
            <a:r>
              <a:t>What is an Air </a:t>
            </a:r>
            <a:br/>
            <a:r>
              <a:t>Contact Investigation (CI)?</a:t>
            </a:r>
          </a:p>
        </p:txBody>
      </p:sp>
      <p:sp>
        <p:nvSpPr>
          <p:cNvPr id="390" name="Content Placeholder 2"/>
          <p:cNvSpPr txBox="1"/>
          <p:nvPr>
            <p:ph type="body" idx="1"/>
          </p:nvPr>
        </p:nvSpPr>
        <p:spPr>
          <a:xfrm>
            <a:off x="885825" y="2989263"/>
            <a:ext cx="10304914" cy="3416301"/>
          </a:xfrm>
          <a:prstGeom prst="rect">
            <a:avLst/>
          </a:prstGeom>
        </p:spPr>
        <p:txBody>
          <a:bodyPr/>
          <a:lstStyle/>
          <a:p>
            <a:pPr/>
            <a:r>
              <a:t>Method of identifying </a:t>
            </a:r>
            <a:r>
              <a:rPr>
                <a:solidFill>
                  <a:srgbClr val="000000"/>
                </a:solidFill>
              </a:rPr>
              <a:t>and</a:t>
            </a:r>
            <a:r>
              <a:t> locating passengers and crew on a flight who were possibly exposed to someone with a confirmed communicable disease of public health concern</a:t>
            </a:r>
          </a:p>
          <a:p>
            <a:pPr>
              <a:defRPr>
                <a:solidFill>
                  <a:srgbClr val="000000"/>
                </a:solidFill>
              </a:defRPr>
            </a:pPr>
            <a:r>
              <a:t>After identifying exposed contacts, public </a:t>
            </a:r>
            <a:r>
              <a:rPr>
                <a:solidFill>
                  <a:srgbClr val="404040"/>
                </a:solidFill>
              </a:rPr>
              <a:t>health authorities can:</a:t>
            </a:r>
            <a:endParaRPr>
              <a:solidFill>
                <a:srgbClr val="404040"/>
              </a:solidFill>
            </a:endParaRPr>
          </a:p>
          <a:p>
            <a:pPr lvl="1" marL="742950" indent="-285750">
              <a:defRPr sz="1600"/>
            </a:pPr>
            <a:r>
              <a:t>Offer the travelers medication or vaccine to prevent disease</a:t>
            </a:r>
          </a:p>
          <a:p>
            <a:pPr lvl="1" marL="742950" indent="-285750">
              <a:defRPr sz="1600"/>
            </a:pPr>
            <a:r>
              <a:t>Monitor the travelers for signs of illness when indicated</a:t>
            </a:r>
          </a:p>
          <a:p>
            <a:pPr lvl="1" marL="742950" indent="-285750">
              <a:defRPr sz="1600"/>
            </a:pPr>
            <a:r>
              <a:t>Provide the travelers health information to prevent the spread of </a:t>
            </a:r>
            <a:r>
              <a:rPr>
                <a:solidFill>
                  <a:srgbClr val="000000"/>
                </a:solidFill>
              </a:rPr>
              <a:t>disease</a:t>
            </a:r>
            <a:endParaRPr>
              <a:solidFill>
                <a:srgbClr val="000000"/>
              </a:solidFill>
            </a:endParaRPr>
          </a:p>
          <a:p>
            <a:pPr/>
            <a:r>
              <a:t>Goal of air CIs: break the chain of </a:t>
            </a:r>
            <a:r>
              <a:rPr>
                <a:solidFill>
                  <a:srgbClr val="000000"/>
                </a:solidFill>
              </a:rPr>
              <a:t>transmission</a:t>
            </a:r>
            <a:r>
              <a:t> and </a:t>
            </a:r>
            <a:r>
              <a:rPr>
                <a:solidFill>
                  <a:srgbClr val="000000"/>
                </a:solidFill>
              </a:rPr>
              <a:t>decrease risk of dis</a:t>
            </a:r>
            <a:r>
              <a:t>ease outbreaks</a:t>
            </a:r>
          </a:p>
          <a:p>
            <a:pPr/>
            <a:r>
              <a:t>Resource-intensive</a:t>
            </a:r>
          </a:p>
        </p:txBody>
      </p:sp>
      <p:sp>
        <p:nvSpPr>
          <p:cNvPr id="391"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92" name="Picture 4" descr="Picture 4"/>
          <p:cNvPicPr>
            <a:picLocks noChangeAspect="1"/>
          </p:cNvPicPr>
          <p:nvPr/>
        </p:nvPicPr>
        <p:blipFill>
          <a:blip r:embed="rId3">
            <a:extLst/>
          </a:blip>
          <a:stretch>
            <a:fillRect/>
          </a:stretch>
        </p:blipFill>
        <p:spPr>
          <a:xfrm>
            <a:off x="8712597" y="1415935"/>
            <a:ext cx="2843711" cy="145226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Title 1"/>
          <p:cNvSpPr txBox="1"/>
          <p:nvPr>
            <p:ph type="title"/>
          </p:nvPr>
        </p:nvSpPr>
        <p:spPr>
          <a:xfrm>
            <a:off x="1154952" y="973667"/>
            <a:ext cx="8761415" cy="706965"/>
          </a:xfrm>
          <a:prstGeom prst="rect">
            <a:avLst/>
          </a:prstGeom>
        </p:spPr>
        <p:txBody>
          <a:bodyPr/>
          <a:lstStyle/>
          <a:p>
            <a:pPr defTabSz="406908">
              <a:defRPr sz="3204"/>
            </a:pPr>
            <a:r>
              <a:t>What is the sequence of </a:t>
            </a:r>
            <a:r>
              <a:rPr>
                <a:solidFill>
                  <a:srgbClr val="00B050"/>
                </a:solidFill>
              </a:rPr>
              <a:t>events in </a:t>
            </a:r>
            <a:r>
              <a:t>an air CI?</a:t>
            </a:r>
          </a:p>
        </p:txBody>
      </p:sp>
      <p:sp>
        <p:nvSpPr>
          <p:cNvPr id="397"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424" name="Group 8"/>
          <p:cNvGrpSpPr/>
          <p:nvPr/>
        </p:nvGrpSpPr>
        <p:grpSpPr>
          <a:xfrm>
            <a:off x="457200" y="2713672"/>
            <a:ext cx="11212831" cy="2442912"/>
            <a:chOff x="0" y="0"/>
            <a:chExt cx="11212829" cy="2442910"/>
          </a:xfrm>
        </p:grpSpPr>
        <p:pic>
          <p:nvPicPr>
            <p:cNvPr id="398" name="Picture 9" descr="Picture 9"/>
            <p:cNvPicPr>
              <a:picLocks noChangeAspect="1"/>
            </p:cNvPicPr>
            <p:nvPr/>
          </p:nvPicPr>
          <p:blipFill>
            <a:blip r:embed="rId3">
              <a:extLst/>
            </a:blip>
            <a:stretch>
              <a:fillRect/>
            </a:stretch>
          </p:blipFill>
          <p:spPr>
            <a:xfrm>
              <a:off x="0" y="193878"/>
              <a:ext cx="909846" cy="1443642"/>
            </a:xfrm>
            <a:prstGeom prst="rect">
              <a:avLst/>
            </a:prstGeom>
            <a:ln w="12700" cap="flat">
              <a:noFill/>
              <a:miter lim="400000"/>
            </a:ln>
            <a:effectLst/>
          </p:spPr>
        </p:pic>
        <p:pic>
          <p:nvPicPr>
            <p:cNvPr id="399" name="Picture 10" descr="Picture 10"/>
            <p:cNvPicPr>
              <a:picLocks noChangeAspect="1"/>
            </p:cNvPicPr>
            <p:nvPr/>
          </p:nvPicPr>
          <p:blipFill>
            <a:blip r:embed="rId4">
              <a:extLst/>
            </a:blip>
            <a:stretch>
              <a:fillRect/>
            </a:stretch>
          </p:blipFill>
          <p:spPr>
            <a:xfrm flipH="1">
              <a:off x="1190454" y="45228"/>
              <a:ext cx="818555" cy="1502823"/>
            </a:xfrm>
            <a:prstGeom prst="rect">
              <a:avLst/>
            </a:prstGeom>
            <a:ln w="12700" cap="flat">
              <a:noFill/>
              <a:miter lim="400000"/>
            </a:ln>
            <a:effectLst/>
          </p:spPr>
        </p:pic>
        <p:pic>
          <p:nvPicPr>
            <p:cNvPr id="400" name="Picture 11" descr="Picture 11"/>
            <p:cNvPicPr>
              <a:picLocks noChangeAspect="1"/>
            </p:cNvPicPr>
            <p:nvPr/>
          </p:nvPicPr>
          <p:blipFill>
            <a:blip r:embed="rId5">
              <a:extLst/>
            </a:blip>
            <a:stretch>
              <a:fillRect/>
            </a:stretch>
          </p:blipFill>
          <p:spPr>
            <a:xfrm flipH="1">
              <a:off x="2289120" y="108570"/>
              <a:ext cx="843624" cy="1439481"/>
            </a:xfrm>
            <a:prstGeom prst="rect">
              <a:avLst/>
            </a:prstGeom>
            <a:ln w="12700" cap="flat">
              <a:noFill/>
              <a:miter lim="400000"/>
            </a:ln>
            <a:effectLst/>
          </p:spPr>
        </p:pic>
        <p:pic>
          <p:nvPicPr>
            <p:cNvPr id="401" name="Picture 12" descr="Picture 12"/>
            <p:cNvPicPr>
              <a:picLocks noChangeAspect="1"/>
            </p:cNvPicPr>
            <p:nvPr/>
          </p:nvPicPr>
          <p:blipFill>
            <a:blip r:embed="rId6">
              <a:extLst/>
            </a:blip>
            <a:stretch>
              <a:fillRect/>
            </a:stretch>
          </p:blipFill>
          <p:spPr>
            <a:xfrm>
              <a:off x="4706109" y="52944"/>
              <a:ext cx="988455" cy="1579817"/>
            </a:xfrm>
            <a:prstGeom prst="rect">
              <a:avLst/>
            </a:prstGeom>
            <a:ln w="12700" cap="flat">
              <a:noFill/>
              <a:miter lim="400000"/>
            </a:ln>
            <a:effectLst/>
          </p:spPr>
        </p:pic>
        <p:pic>
          <p:nvPicPr>
            <p:cNvPr id="402" name="Picture 13" descr="Picture 13"/>
            <p:cNvPicPr>
              <a:picLocks noChangeAspect="1"/>
            </p:cNvPicPr>
            <p:nvPr/>
          </p:nvPicPr>
          <p:blipFill>
            <a:blip r:embed="rId7">
              <a:extLst/>
            </a:blip>
            <a:stretch>
              <a:fillRect/>
            </a:stretch>
          </p:blipFill>
          <p:spPr>
            <a:xfrm>
              <a:off x="3479493" y="0"/>
              <a:ext cx="817716" cy="1517408"/>
            </a:xfrm>
            <a:prstGeom prst="rect">
              <a:avLst/>
            </a:prstGeom>
            <a:ln w="12700" cap="flat">
              <a:noFill/>
              <a:miter lim="400000"/>
            </a:ln>
            <a:effectLst/>
          </p:spPr>
        </p:pic>
        <p:pic>
          <p:nvPicPr>
            <p:cNvPr id="403" name="Picture 14" descr="Picture 14"/>
            <p:cNvPicPr>
              <a:picLocks noChangeAspect="1"/>
            </p:cNvPicPr>
            <p:nvPr/>
          </p:nvPicPr>
          <p:blipFill>
            <a:blip r:embed="rId8">
              <a:extLst/>
            </a:blip>
            <a:stretch>
              <a:fillRect/>
            </a:stretch>
          </p:blipFill>
          <p:spPr>
            <a:xfrm>
              <a:off x="5805273" y="198794"/>
              <a:ext cx="1273428" cy="1416199"/>
            </a:xfrm>
            <a:prstGeom prst="rect">
              <a:avLst/>
            </a:prstGeom>
            <a:ln w="12700" cap="flat">
              <a:noFill/>
              <a:miter lim="400000"/>
            </a:ln>
            <a:effectLst/>
          </p:spPr>
        </p:pic>
        <p:pic>
          <p:nvPicPr>
            <p:cNvPr id="404" name="Picture 15" descr="Picture 15"/>
            <p:cNvPicPr>
              <a:picLocks noChangeAspect="1"/>
            </p:cNvPicPr>
            <p:nvPr/>
          </p:nvPicPr>
          <p:blipFill>
            <a:blip r:embed="rId9">
              <a:extLst/>
            </a:blip>
            <a:stretch>
              <a:fillRect/>
            </a:stretch>
          </p:blipFill>
          <p:spPr>
            <a:xfrm>
              <a:off x="7196210" y="262739"/>
              <a:ext cx="797977" cy="1660425"/>
            </a:xfrm>
            <a:prstGeom prst="rect">
              <a:avLst/>
            </a:prstGeom>
            <a:ln w="12700" cap="flat">
              <a:noFill/>
              <a:miter lim="400000"/>
            </a:ln>
            <a:effectLst/>
          </p:spPr>
        </p:pic>
        <p:pic>
          <p:nvPicPr>
            <p:cNvPr id="405" name="Picture 16" descr="Picture 16"/>
            <p:cNvPicPr>
              <a:picLocks noChangeAspect="1"/>
            </p:cNvPicPr>
            <p:nvPr/>
          </p:nvPicPr>
          <p:blipFill>
            <a:blip r:embed="rId10">
              <a:extLst/>
            </a:blip>
            <a:stretch>
              <a:fillRect/>
            </a:stretch>
          </p:blipFill>
          <p:spPr>
            <a:xfrm>
              <a:off x="8488945" y="262740"/>
              <a:ext cx="919797" cy="1245950"/>
            </a:xfrm>
            <a:prstGeom prst="rect">
              <a:avLst/>
            </a:prstGeom>
            <a:ln w="12700" cap="flat">
              <a:noFill/>
              <a:miter lim="400000"/>
            </a:ln>
            <a:effectLst/>
          </p:spPr>
        </p:pic>
        <p:pic>
          <p:nvPicPr>
            <p:cNvPr id="406" name="Picture 17" descr="Picture 17"/>
            <p:cNvPicPr>
              <a:picLocks noChangeAspect="1"/>
            </p:cNvPicPr>
            <p:nvPr/>
          </p:nvPicPr>
          <p:blipFill>
            <a:blip r:embed="rId11">
              <a:extLst/>
            </a:blip>
            <a:stretch>
              <a:fillRect/>
            </a:stretch>
          </p:blipFill>
          <p:spPr>
            <a:xfrm>
              <a:off x="9877118" y="262739"/>
              <a:ext cx="882607" cy="1425103"/>
            </a:xfrm>
            <a:prstGeom prst="rect">
              <a:avLst/>
            </a:prstGeom>
            <a:ln w="12700" cap="flat">
              <a:noFill/>
              <a:miter lim="400000"/>
            </a:ln>
            <a:effectLst/>
          </p:spPr>
        </p:pic>
        <p:sp>
          <p:nvSpPr>
            <p:cNvPr id="407" name="Straight Arrow Connector 18"/>
            <p:cNvSpPr/>
            <p:nvPr/>
          </p:nvSpPr>
          <p:spPr>
            <a:xfrm>
              <a:off x="751999" y="842852"/>
              <a:ext cx="315692" cy="1"/>
            </a:xfrm>
            <a:prstGeom prst="line">
              <a:avLst/>
            </a:prstGeom>
            <a:noFill/>
            <a:ln w="19050" cap="rnd">
              <a:solidFill>
                <a:srgbClr val="000000"/>
              </a:solidFill>
              <a:prstDash val="solid"/>
              <a:round/>
              <a:headEnd type="triangle" w="med" len="med"/>
              <a:tailEnd type="triangle" w="med" len="med"/>
            </a:ln>
            <a:effectLst/>
          </p:spPr>
          <p:txBody>
            <a:bodyPr wrap="square" lIns="45719" tIns="45719" rIns="45719" bIns="45719" numCol="1" anchor="t">
              <a:noAutofit/>
            </a:bodyPr>
            <a:lstStyle/>
            <a:p>
              <a:pPr/>
            </a:p>
          </p:txBody>
        </p:sp>
        <p:sp>
          <p:nvSpPr>
            <p:cNvPr id="408" name="Straight Arrow Connector 19"/>
            <p:cNvSpPr/>
            <p:nvPr/>
          </p:nvSpPr>
          <p:spPr>
            <a:xfrm>
              <a:off x="198072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09" name="Straight Arrow Connector 20"/>
            <p:cNvSpPr/>
            <p:nvPr/>
          </p:nvSpPr>
          <p:spPr>
            <a:xfrm>
              <a:off x="3041287" y="83832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0" name="Straight Arrow Connector 21"/>
            <p:cNvSpPr/>
            <p:nvPr/>
          </p:nvSpPr>
          <p:spPr>
            <a:xfrm>
              <a:off x="4251545"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1" name="Straight Arrow Connector 22"/>
            <p:cNvSpPr/>
            <p:nvPr/>
          </p:nvSpPr>
          <p:spPr>
            <a:xfrm>
              <a:off x="549856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2" name="Straight Arrow Connector 23"/>
            <p:cNvSpPr/>
            <p:nvPr/>
          </p:nvSpPr>
          <p:spPr>
            <a:xfrm>
              <a:off x="7985175" y="841136"/>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3" name="Straight Arrow Connector 24"/>
            <p:cNvSpPr/>
            <p:nvPr/>
          </p:nvSpPr>
          <p:spPr>
            <a:xfrm>
              <a:off x="9444715" y="837857"/>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4" name="Straight Arrow Connector 25"/>
            <p:cNvSpPr/>
            <p:nvPr/>
          </p:nvSpPr>
          <p:spPr>
            <a:xfrm>
              <a:off x="6828313" y="836708"/>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pPr/>
            </a:p>
          </p:txBody>
        </p:sp>
        <p:sp>
          <p:nvSpPr>
            <p:cNvPr id="415" name="TextBox 19"/>
            <p:cNvSpPr txBox="1"/>
            <p:nvPr/>
          </p:nvSpPr>
          <p:spPr>
            <a:xfrm>
              <a:off x="45719" y="1687410"/>
              <a:ext cx="660846"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Flight</a:t>
              </a:r>
            </a:p>
          </p:txBody>
        </p:sp>
        <p:sp>
          <p:nvSpPr>
            <p:cNvPr id="416" name="TextBox 20"/>
            <p:cNvSpPr txBox="1"/>
            <p:nvPr/>
          </p:nvSpPr>
          <p:spPr>
            <a:xfrm>
              <a:off x="1088597" y="1639754"/>
              <a:ext cx="1031017" cy="76860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New Roman"/>
                  <a:ea typeface="Times New Roman"/>
                  <a:cs typeface="Times New Roman"/>
                  <a:sym typeface="Times New Roman"/>
                </a:defRPr>
              </a:lvl1pPr>
            </a:lstStyle>
            <a:p>
              <a:pPr/>
              <a:r>
                <a:t>Illness Onset in Traveler A</a:t>
              </a:r>
            </a:p>
          </p:txBody>
        </p:sp>
        <p:sp>
          <p:nvSpPr>
            <p:cNvPr id="417" name="TextBox 21"/>
            <p:cNvSpPr txBox="1"/>
            <p:nvPr/>
          </p:nvSpPr>
          <p:spPr>
            <a:xfrm>
              <a:off x="2343654" y="1632593"/>
              <a:ext cx="809884" cy="574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Visit to Doctor</a:t>
              </a:r>
            </a:p>
          </p:txBody>
        </p:sp>
        <p:sp>
          <p:nvSpPr>
            <p:cNvPr id="418" name="TextBox 22"/>
            <p:cNvSpPr txBox="1"/>
            <p:nvPr/>
          </p:nvSpPr>
          <p:spPr>
            <a:xfrm>
              <a:off x="3334565" y="1632593"/>
              <a:ext cx="1259658" cy="574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Lab Confirmation </a:t>
              </a:r>
            </a:p>
          </p:txBody>
        </p:sp>
        <p:sp>
          <p:nvSpPr>
            <p:cNvPr id="419" name="TextBox 23"/>
            <p:cNvSpPr txBox="1"/>
            <p:nvPr/>
          </p:nvSpPr>
          <p:spPr>
            <a:xfrm>
              <a:off x="4678523" y="1632593"/>
              <a:ext cx="1081345" cy="574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MOH Notified</a:t>
              </a:r>
            </a:p>
          </p:txBody>
        </p:sp>
        <p:sp>
          <p:nvSpPr>
            <p:cNvPr id="420" name="TextBox 24"/>
            <p:cNvSpPr txBox="1"/>
            <p:nvPr/>
          </p:nvSpPr>
          <p:spPr>
            <a:xfrm>
              <a:off x="5714644" y="1574273"/>
              <a:ext cx="1456672" cy="815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Request for Flight Manifest of Traveler A</a:t>
              </a:r>
            </a:p>
          </p:txBody>
        </p:sp>
        <p:sp>
          <p:nvSpPr>
            <p:cNvPr id="421" name="TextBox 25"/>
            <p:cNvSpPr txBox="1"/>
            <p:nvPr/>
          </p:nvSpPr>
          <p:spPr>
            <a:xfrm>
              <a:off x="6995773" y="1632171"/>
              <a:ext cx="1264094" cy="574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Manifest Provided</a:t>
              </a:r>
            </a:p>
          </p:txBody>
        </p:sp>
        <p:sp>
          <p:nvSpPr>
            <p:cNvPr id="422" name="TextBox 26"/>
            <p:cNvSpPr txBox="1"/>
            <p:nvPr/>
          </p:nvSpPr>
          <p:spPr>
            <a:xfrm>
              <a:off x="8330500" y="1627570"/>
              <a:ext cx="1180532" cy="815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Traveler A Contacts Notified</a:t>
              </a:r>
            </a:p>
          </p:txBody>
        </p:sp>
        <p:sp>
          <p:nvSpPr>
            <p:cNvPr id="423" name="TextBox 27"/>
            <p:cNvSpPr txBox="1"/>
            <p:nvPr/>
          </p:nvSpPr>
          <p:spPr>
            <a:xfrm>
              <a:off x="9423557" y="1643946"/>
              <a:ext cx="1789273" cy="574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pPr/>
              <a:r>
                <a:t>Contacts Provided Prophylaxis *</a:t>
              </a:r>
            </a:p>
          </p:txBody>
        </p:sp>
      </p:grpSp>
      <p:sp>
        <p:nvSpPr>
          <p:cNvPr id="425" name="TextBox 2"/>
          <p:cNvSpPr txBox="1"/>
          <p:nvPr/>
        </p:nvSpPr>
        <p:spPr>
          <a:xfrm>
            <a:off x="6860245" y="6108851"/>
            <a:ext cx="4809787"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r>
              <a:t>*if indicated per the disease and timeline</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Title 1"/>
          <p:cNvSpPr txBox="1"/>
          <p:nvPr>
            <p:ph type="title"/>
          </p:nvPr>
        </p:nvSpPr>
        <p:spPr>
          <a:xfrm>
            <a:off x="723750" y="679571"/>
            <a:ext cx="9459167" cy="706965"/>
          </a:xfrm>
          <a:prstGeom prst="rect">
            <a:avLst/>
          </a:prstGeom>
        </p:spPr>
        <p:txBody>
          <a:bodyPr/>
          <a:lstStyle/>
          <a:p>
            <a:pPr/>
            <a:r>
              <a:t>Activity: Is an air CI feasible at your POE?</a:t>
            </a:r>
          </a:p>
        </p:txBody>
      </p:sp>
      <p:sp>
        <p:nvSpPr>
          <p:cNvPr id="430"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31" name="Picture 7" descr="Picture 7"/>
          <p:cNvPicPr>
            <a:picLocks noChangeAspect="1"/>
          </p:cNvPicPr>
          <p:nvPr/>
        </p:nvPicPr>
        <p:blipFill>
          <a:blip r:embed="rId3">
            <a:extLst/>
          </a:blip>
          <a:stretch>
            <a:fillRect/>
          </a:stretch>
        </p:blipFill>
        <p:spPr>
          <a:xfrm>
            <a:off x="1909613" y="2603500"/>
            <a:ext cx="2143425" cy="2191056"/>
          </a:xfrm>
          <a:prstGeom prst="rect">
            <a:avLst/>
          </a:prstGeom>
          <a:ln w="12700">
            <a:miter lim="400000"/>
          </a:ln>
        </p:spPr>
      </p:pic>
      <p:sp>
        <p:nvSpPr>
          <p:cNvPr id="432" name="Content Placeholder 2"/>
          <p:cNvSpPr txBox="1"/>
          <p:nvPr>
            <p:ph type="body" sz="half" idx="1"/>
          </p:nvPr>
        </p:nvSpPr>
        <p:spPr>
          <a:xfrm>
            <a:off x="4686300" y="2774950"/>
            <a:ext cx="6504438" cy="3416300"/>
          </a:xfrm>
          <a:prstGeom prst="rect">
            <a:avLst/>
          </a:prstGeom>
        </p:spPr>
        <p:txBody>
          <a:bodyPr/>
          <a:lstStyle/>
          <a:p>
            <a:pPr>
              <a:defRPr>
                <a:solidFill>
                  <a:srgbClr val="000000"/>
                </a:solidFill>
              </a:defRPr>
            </a:pPr>
            <a:r>
              <a:t>Before establishing an air CI system, review the list (handout) to determine the feasibility of conducting air CIs</a:t>
            </a:r>
          </a:p>
          <a:p>
            <a:pPr>
              <a:defRPr>
                <a:solidFill>
                  <a:srgbClr val="000000"/>
                </a:solidFill>
              </a:defRPr>
            </a:pPr>
            <a:r>
              <a:t>The questions are sequential and correspond to the steps and/or timeline for conducting an air CI</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Title 1"/>
          <p:cNvSpPr txBox="1"/>
          <p:nvPr>
            <p:ph type="title"/>
          </p:nvPr>
        </p:nvSpPr>
        <p:spPr>
          <a:xfrm>
            <a:off x="1154952" y="973667"/>
            <a:ext cx="8761415" cy="706965"/>
          </a:xfrm>
          <a:prstGeom prst="rect">
            <a:avLst/>
          </a:prstGeom>
        </p:spPr>
        <p:txBody>
          <a:bodyPr/>
          <a:lstStyle/>
          <a:p>
            <a:pPr/>
            <a:r>
              <a:t>Are Air CIs feasible: Continued (2)</a:t>
            </a:r>
          </a:p>
        </p:txBody>
      </p:sp>
      <p:sp>
        <p:nvSpPr>
          <p:cNvPr id="437" name="Content Placeholder 2"/>
          <p:cNvSpPr txBox="1"/>
          <p:nvPr>
            <p:ph type="body" sz="quarter" idx="1"/>
          </p:nvPr>
        </p:nvSpPr>
        <p:spPr>
          <a:xfrm>
            <a:off x="600071" y="2315631"/>
            <a:ext cx="10958515" cy="739776"/>
          </a:xfrm>
          <a:prstGeom prst="rect">
            <a:avLst/>
          </a:prstGeom>
        </p:spPr>
        <p:txBody>
          <a:bodyPr/>
          <a:lstStyle/>
          <a:p>
            <a:pPr/>
            <a:r>
              <a:t>1) Do health care facilities routinely collect travel history information at intake or during patient interview?</a:t>
            </a:r>
          </a:p>
        </p:txBody>
      </p:sp>
      <p:sp>
        <p:nvSpPr>
          <p:cNvPr id="438"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39" name="Content Placeholder 2"/>
          <p:cNvSpPr txBox="1"/>
          <p:nvPr/>
        </p:nvSpPr>
        <p:spPr>
          <a:xfrm>
            <a:off x="645790" y="3118966"/>
            <a:ext cx="10499227" cy="73977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marL="240029" indent="-240029" defTabSz="320039">
              <a:lnSpc>
                <a:spcPct val="115000"/>
              </a:lnSpc>
              <a:buClr>
                <a:schemeClr val="accent1"/>
              </a:buClr>
              <a:buSzPct val="80000"/>
              <a:buChar char=""/>
              <a:defRPr sz="1260">
                <a:solidFill>
                  <a:srgbClr val="404040"/>
                </a:solidFill>
              </a:defRPr>
            </a:lvl1pPr>
          </a:lstStyle>
          <a:p>
            <a:pPr/>
            <a:r>
              <a:t>2) Do health care facilities or laboratories have the ability to quickly test and confirm laboratory results for the disease of concern? </a:t>
            </a:r>
            <a:endParaRPr>
              <a:latin typeface="+mn-lt"/>
              <a:ea typeface="+mn-ea"/>
              <a:cs typeface="+mn-cs"/>
              <a:sym typeface="Calibri"/>
            </a:endParaRPr>
          </a:p>
        </p:txBody>
      </p:sp>
      <p:sp>
        <p:nvSpPr>
          <p:cNvPr id="440" name="Content Placeholder 2"/>
          <p:cNvSpPr txBox="1"/>
          <p:nvPr/>
        </p:nvSpPr>
        <p:spPr>
          <a:xfrm>
            <a:off x="645790" y="3998971"/>
            <a:ext cx="10499227" cy="101346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marL="342900" indent="-342900">
              <a:lnSpc>
                <a:spcPct val="115000"/>
              </a:lnSpc>
              <a:buClr>
                <a:schemeClr val="accent1"/>
              </a:buClr>
              <a:buSzPct val="80000"/>
              <a:buChar char=""/>
              <a:defRPr>
                <a:solidFill>
                  <a:srgbClr val="404040"/>
                </a:solidFill>
              </a:defRPr>
            </a:lvl1pPr>
          </a:lstStyle>
          <a:p>
            <a:pPr/>
            <a:r>
              <a:t>3) Does the health care facility, laboratory, or MOH have the ability to immediately (within 1 business day) inform the airport or airport health representative of the potential need for an air CI? </a:t>
            </a:r>
          </a:p>
        </p:txBody>
      </p:sp>
      <p:sp>
        <p:nvSpPr>
          <p:cNvPr id="441" name="Content Placeholder 2"/>
          <p:cNvSpPr txBox="1"/>
          <p:nvPr/>
        </p:nvSpPr>
        <p:spPr>
          <a:xfrm>
            <a:off x="645791" y="5111751"/>
            <a:ext cx="10638478" cy="73977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marL="342900" indent="-342900">
              <a:lnSpc>
                <a:spcPct val="115000"/>
              </a:lnSpc>
              <a:buClr>
                <a:schemeClr val="accent1"/>
              </a:buClr>
              <a:buSzPct val="80000"/>
              <a:buChar char=""/>
              <a:defRPr>
                <a:solidFill>
                  <a:srgbClr val="404040"/>
                </a:solidFill>
              </a:defRPr>
            </a:lvl1pPr>
          </a:lstStyle>
          <a:p>
            <a:pPr/>
            <a:r>
              <a:t>4) Do health care facilities have the appropriate prophylactic medications or vaccines available for the case and contacts to prevent onset of the disease of interest? </a:t>
            </a:r>
          </a:p>
        </p:txBody>
      </p:sp>
      <p:sp>
        <p:nvSpPr>
          <p:cNvPr id="442" name="Content Placeholder 2"/>
          <p:cNvSpPr txBox="1"/>
          <p:nvPr/>
        </p:nvSpPr>
        <p:spPr>
          <a:xfrm>
            <a:off x="576165" y="5991757"/>
            <a:ext cx="10638478" cy="73977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marL="342900" indent="-342900">
              <a:lnSpc>
                <a:spcPct val="115000"/>
              </a:lnSpc>
              <a:buClr>
                <a:schemeClr val="accent1"/>
              </a:buClr>
              <a:buSzPct val="80000"/>
              <a:buChar char=""/>
              <a:defRPr>
                <a:solidFill>
                  <a:srgbClr val="404040"/>
                </a:solidFill>
              </a:defRPr>
            </a:lvl1pPr>
          </a:lstStyle>
          <a:p>
            <a:pPr/>
            <a:r>
              <a:t>5) Is an appropriate agency identified to coordinate the CI (For example, the national public health agency)?</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37">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3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4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4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4" fill="hold">
                                  <p:stCondLst>
                                    <p:cond delay="0"/>
                                  </p:stCondLst>
                                  <p:iterate type="el" backwards="0">
                                    <p:tmAbs val="0"/>
                                  </p:iterate>
                                  <p:childTnLst>
                                    <p:set>
                                      <p:cBhvr>
                                        <p:cTn id="20" fill="hold"/>
                                        <p:tgtEl>
                                          <p:spTgt spid="4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5" fill="hold">
                                  <p:stCondLst>
                                    <p:cond delay="0"/>
                                  </p:stCondLst>
                                  <p:iterate type="el" backwards="0">
                                    <p:tmAbs val="0"/>
                                  </p:iterate>
                                  <p:childTnLst>
                                    <p:set>
                                      <p:cBhvr>
                                        <p:cTn id="24" fill="hold"/>
                                        <p:tgtEl>
                                          <p:spTgt spid="44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41" grpId="4"/>
      <p:bldP build="whole" bldLvl="1" animBg="1" rev="0" advAuto="0" spid="442" grpId="5"/>
      <p:bldP build="whole" bldLvl="1" animBg="1" rev="0" advAuto="0" spid="440" grpId="3"/>
      <p:bldP build="whole" bldLvl="1" animBg="1" rev="0" advAuto="0" spid="439" grpId="2"/>
      <p:bldP build="p" bldLvl="1" animBg="1" rev="0" advAuto="0" spid="437" grpId="1"/>
    </p:bld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47" name="Title 1"/>
          <p:cNvSpPr txBox="1"/>
          <p:nvPr>
            <p:ph type="title"/>
          </p:nvPr>
        </p:nvSpPr>
        <p:spPr>
          <a:xfrm>
            <a:off x="1154952" y="973667"/>
            <a:ext cx="8761415" cy="706965"/>
          </a:xfrm>
          <a:prstGeom prst="rect">
            <a:avLst/>
          </a:prstGeom>
        </p:spPr>
        <p:txBody>
          <a:bodyPr/>
          <a:lstStyle/>
          <a:p>
            <a:pPr/>
            <a:r>
              <a:t>Are Air CIs feasible: Continued (3)</a:t>
            </a:r>
          </a:p>
        </p:txBody>
      </p:sp>
      <p:sp>
        <p:nvSpPr>
          <p:cNvPr id="448" name="Content Placeholder 2"/>
          <p:cNvSpPr txBox="1"/>
          <p:nvPr>
            <p:ph type="body" sz="quarter" idx="1"/>
          </p:nvPr>
        </p:nvSpPr>
        <p:spPr>
          <a:xfrm>
            <a:off x="600073" y="2346853"/>
            <a:ext cx="10958515" cy="739776"/>
          </a:xfrm>
          <a:prstGeom prst="rect">
            <a:avLst/>
          </a:prstGeom>
        </p:spPr>
        <p:txBody>
          <a:bodyPr/>
          <a:lstStyle/>
          <a:p>
            <a:pPr/>
            <a:r>
              <a:t>6) Does the agency tasked with contacting potentially exposed travelers have the ability to do so within 24-48 hours of those passengers being identified from the flight manifest?</a:t>
            </a:r>
          </a:p>
        </p:txBody>
      </p:sp>
      <p:sp>
        <p:nvSpPr>
          <p:cNvPr id="449" name="Content Placeholder 2"/>
          <p:cNvSpPr txBox="1"/>
          <p:nvPr/>
        </p:nvSpPr>
        <p:spPr>
          <a:xfrm>
            <a:off x="645793" y="3199339"/>
            <a:ext cx="10867075" cy="73977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342900" indent="-342900">
              <a:spcBef>
                <a:spcPts val="1000"/>
              </a:spcBef>
              <a:buClr>
                <a:schemeClr val="accent1"/>
              </a:buClr>
              <a:buSzPct val="80000"/>
              <a:buChar char=""/>
              <a:defRPr>
                <a:solidFill>
                  <a:srgbClr val="404040"/>
                </a:solidFill>
              </a:defRPr>
            </a:pPr>
            <a:r>
              <a:t>7) Does [</a:t>
            </a:r>
            <a:r>
              <a:rPr>
                <a:solidFill>
                  <a:srgbClr val="FF0000"/>
                </a:solidFill>
              </a:rPr>
              <a:t>country</a:t>
            </a:r>
            <a:r>
              <a:t>] have the regulatory authority and/or an agreement in place to request a flight manifest from an airline?</a:t>
            </a:r>
          </a:p>
        </p:txBody>
      </p:sp>
      <p:sp>
        <p:nvSpPr>
          <p:cNvPr id="450" name="Content Placeholder 2"/>
          <p:cNvSpPr txBox="1"/>
          <p:nvPr/>
        </p:nvSpPr>
        <p:spPr>
          <a:xfrm>
            <a:off x="645792" y="3939114"/>
            <a:ext cx="10867075" cy="73977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342900" indent="-342900">
              <a:spcBef>
                <a:spcPts val="1000"/>
              </a:spcBef>
              <a:buClr>
                <a:schemeClr val="accent1"/>
              </a:buClr>
              <a:buSzPct val="80000"/>
              <a:buChar char=""/>
              <a:defRPr>
                <a:solidFill>
                  <a:srgbClr val="404040"/>
                </a:solidFill>
              </a:defRPr>
            </a:pPr>
            <a:r>
              <a:t>8) </a:t>
            </a:r>
            <a:r>
              <a:rPr>
                <a:solidFill>
                  <a:srgbClr val="000000"/>
                </a:solidFill>
              </a:rPr>
              <a:t>Do the flight manifests provide sufficient information (e.g. names and contact information) for travelers?</a:t>
            </a:r>
          </a:p>
        </p:txBody>
      </p:sp>
      <p:sp>
        <p:nvSpPr>
          <p:cNvPr id="451" name="Content Placeholder 2"/>
          <p:cNvSpPr txBox="1"/>
          <p:nvPr/>
        </p:nvSpPr>
        <p:spPr>
          <a:xfrm>
            <a:off x="645791" y="4698467"/>
            <a:ext cx="10867075" cy="105939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342900" indent="-342900">
              <a:spcBef>
                <a:spcPts val="1000"/>
              </a:spcBef>
              <a:buClr>
                <a:schemeClr val="accent1"/>
              </a:buClr>
              <a:buSzPct val="80000"/>
              <a:buChar char=""/>
              <a:defRPr>
                <a:solidFill>
                  <a:srgbClr val="404040"/>
                </a:solidFill>
              </a:defRPr>
            </a:pPr>
            <a:r>
              <a:t>9) During air CIs, individuals who reside outside the country may be identified for follow up. Does [</a:t>
            </a:r>
            <a:r>
              <a:rPr>
                <a:solidFill>
                  <a:srgbClr val="FF0000"/>
                </a:solidFill>
              </a:rPr>
              <a:t>country</a:t>
            </a:r>
            <a:r>
              <a:t>] have a system established for foreign notifications (e.g. through the International Health Regulations National Focal Point, etc.)?</a:t>
            </a:r>
          </a:p>
        </p:txBody>
      </p:sp>
      <p:sp>
        <p:nvSpPr>
          <p:cNvPr id="452" name="Content Placeholder 2"/>
          <p:cNvSpPr txBox="1"/>
          <p:nvPr/>
        </p:nvSpPr>
        <p:spPr>
          <a:xfrm>
            <a:off x="645791" y="5757862"/>
            <a:ext cx="10867075" cy="105939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342900" indent="-342900">
              <a:spcBef>
                <a:spcPts val="1000"/>
              </a:spcBef>
              <a:buClr>
                <a:schemeClr val="accent1"/>
              </a:buClr>
              <a:buSzPct val="80000"/>
              <a:buChar char=""/>
              <a:defRPr>
                <a:solidFill>
                  <a:srgbClr val="404040"/>
                </a:solidFill>
              </a:defRPr>
            </a:pPr>
            <a:r>
              <a:t>10) Does [</a:t>
            </a:r>
            <a:r>
              <a:rPr>
                <a:solidFill>
                  <a:srgbClr val="FF0000"/>
                </a:solidFill>
              </a:rPr>
              <a:t>country</a:t>
            </a:r>
            <a:r>
              <a:t>] have a method to securely share personally identifiable information (often the information on the manifest) through email, fax, or a database?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48">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4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4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4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4" fill="hold">
                                  <p:stCondLst>
                                    <p:cond delay="0"/>
                                  </p:stCondLst>
                                  <p:iterate type="el" backwards="0">
                                    <p:tmAbs val="0"/>
                                  </p:iterate>
                                  <p:childTnLst>
                                    <p:set>
                                      <p:cBhvr>
                                        <p:cTn id="20" fill="hold"/>
                                        <p:tgtEl>
                                          <p:spTgt spid="4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5" fill="hold">
                                  <p:stCondLst>
                                    <p:cond delay="0"/>
                                  </p:stCondLst>
                                  <p:iterate type="el" backwards="0">
                                    <p:tmAbs val="0"/>
                                  </p:iterate>
                                  <p:childTnLst>
                                    <p:set>
                                      <p:cBhvr>
                                        <p:cTn id="24" fill="hold"/>
                                        <p:tgtEl>
                                          <p:spTgt spid="4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50" grpId="3"/>
      <p:bldP build="whole" bldLvl="1" animBg="1" rev="0" advAuto="0" spid="452" grpId="5"/>
      <p:bldP build="whole" bldLvl="1" animBg="1" rev="0" advAuto="0" spid="449" grpId="2"/>
      <p:bldP build="p" bldLvl="1" animBg="1" rev="0" advAuto="0" spid="448" grpId="1"/>
      <p:bldP build="whole" bldLvl="1" animBg="1" rev="0" advAuto="0" spid="451" grpId="4"/>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Title 1"/>
          <p:cNvSpPr txBox="1"/>
          <p:nvPr>
            <p:ph type="title"/>
          </p:nvPr>
        </p:nvSpPr>
        <p:spPr>
          <a:xfrm>
            <a:off x="1154952" y="973667"/>
            <a:ext cx="8761415" cy="706965"/>
          </a:xfrm>
          <a:prstGeom prst="rect">
            <a:avLst/>
          </a:prstGeom>
        </p:spPr>
        <p:txBody>
          <a:bodyPr/>
          <a:lstStyle/>
          <a:p>
            <a:pPr/>
            <a:r>
              <a:t>Air CIs: Group Discussion</a:t>
            </a:r>
          </a:p>
        </p:txBody>
      </p:sp>
      <p:sp>
        <p:nvSpPr>
          <p:cNvPr id="457" name="Content Placeholder 2"/>
          <p:cNvSpPr txBox="1"/>
          <p:nvPr>
            <p:ph type="body" sz="half" idx="1"/>
          </p:nvPr>
        </p:nvSpPr>
        <p:spPr>
          <a:xfrm>
            <a:off x="546989" y="2603500"/>
            <a:ext cx="5596636" cy="3416300"/>
          </a:xfrm>
          <a:prstGeom prst="rect">
            <a:avLst/>
          </a:prstGeom>
        </p:spPr>
        <p:txBody>
          <a:bodyPr/>
          <a:lstStyle/>
          <a:p>
            <a:pPr/>
            <a:r>
              <a:t>Have airport officials performed any contact tracing on recent flights?</a:t>
            </a:r>
          </a:p>
          <a:p>
            <a:pPr/>
            <a:r>
              <a:t>How did the process play out? </a:t>
            </a:r>
          </a:p>
          <a:p>
            <a:pPr/>
            <a:r>
              <a:t>Could this be replicated again or improved upon?</a:t>
            </a:r>
          </a:p>
        </p:txBody>
      </p:sp>
      <p:sp>
        <p:nvSpPr>
          <p:cNvPr id="458" name="Slide Number Placeholder 3"/>
          <p:cNvSpPr txBox="1"/>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59" name="Picture 4" descr="Picture 4"/>
          <p:cNvPicPr>
            <a:picLocks noChangeAspect="1"/>
          </p:cNvPicPr>
          <p:nvPr/>
        </p:nvPicPr>
        <p:blipFill>
          <a:blip r:embed="rId3">
            <a:extLst/>
          </a:blip>
          <a:stretch>
            <a:fillRect/>
          </a:stretch>
        </p:blipFill>
        <p:spPr>
          <a:xfrm>
            <a:off x="6652731" y="2418489"/>
            <a:ext cx="4977294" cy="3786322"/>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Title 1"/>
          <p:cNvSpPr txBox="1"/>
          <p:nvPr>
            <p:ph type="title"/>
          </p:nvPr>
        </p:nvSpPr>
        <p:spPr>
          <a:xfrm>
            <a:off x="1154952" y="973667"/>
            <a:ext cx="8761415" cy="706965"/>
          </a:xfrm>
          <a:prstGeom prst="rect">
            <a:avLst/>
          </a:prstGeom>
        </p:spPr>
        <p:txBody>
          <a:bodyPr/>
          <a:lstStyle/>
          <a:p>
            <a:pPr/>
            <a:r>
              <a:t>Editor’s Note</a:t>
            </a:r>
          </a:p>
        </p:txBody>
      </p:sp>
      <p:sp>
        <p:nvSpPr>
          <p:cNvPr id="342" name="Content Placeholder 2"/>
          <p:cNvSpPr txBox="1"/>
          <p:nvPr>
            <p:ph type="body" idx="1"/>
          </p:nvPr>
        </p:nvSpPr>
        <p:spPr>
          <a:xfrm>
            <a:off x="613610" y="2603500"/>
            <a:ext cx="10852486" cy="3416300"/>
          </a:xfrm>
          <a:prstGeom prst="rect">
            <a:avLst/>
          </a:prstGeom>
        </p:spPr>
        <p:txBody>
          <a:bodyPr/>
          <a:lstStyle/>
          <a:p>
            <a:pPr>
              <a:defRPr>
                <a:solidFill>
                  <a:srgbClr val="FF0000"/>
                </a:solidFill>
              </a:defRPr>
            </a:pPr>
            <a:r>
              <a:t>The information covered in this section may be most useful to senior-level staff of POE health agencies and/or Ministries of Health, as they involve high-level policy considerations. </a:t>
            </a:r>
          </a:p>
          <a:p>
            <a:pPr>
              <a:defRPr>
                <a:solidFill>
                  <a:srgbClr val="FF0000"/>
                </a:solidFill>
              </a:defRPr>
            </a:pPr>
            <a:r>
              <a:t>Staff serving at POE may find the following information of interest, but not necessarily of use in their day-to-day work. </a:t>
            </a:r>
          </a:p>
        </p:txBody>
      </p:sp>
      <p:sp>
        <p:nvSpPr>
          <p:cNvPr id="343"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Title 1"/>
          <p:cNvSpPr txBox="1"/>
          <p:nvPr>
            <p:ph type="title"/>
          </p:nvPr>
        </p:nvSpPr>
        <p:spPr>
          <a:xfrm>
            <a:off x="1154952" y="973667"/>
            <a:ext cx="8761415" cy="706965"/>
          </a:xfrm>
          <a:prstGeom prst="rect">
            <a:avLst/>
          </a:prstGeom>
        </p:spPr>
        <p:txBody>
          <a:bodyPr/>
          <a:lstStyle/>
          <a:p>
            <a:pPr/>
            <a:r>
              <a:t>Learning objectives</a:t>
            </a:r>
          </a:p>
        </p:txBody>
      </p:sp>
      <p:sp>
        <p:nvSpPr>
          <p:cNvPr id="346" name="Content Placeholder 2"/>
          <p:cNvSpPr txBox="1"/>
          <p:nvPr>
            <p:ph type="body" idx="1"/>
          </p:nvPr>
        </p:nvSpPr>
        <p:spPr>
          <a:xfrm>
            <a:off x="691922" y="2302839"/>
            <a:ext cx="10901364" cy="3416301"/>
          </a:xfrm>
          <a:prstGeom prst="rect">
            <a:avLst/>
          </a:prstGeom>
        </p:spPr>
        <p:txBody>
          <a:bodyPr/>
          <a:lstStyle/>
          <a:p>
            <a:pPr/>
            <a:r>
              <a:t>Learn two additional methods of preventing or </a:t>
            </a:r>
            <a:r>
              <a:rPr>
                <a:solidFill>
                  <a:srgbClr val="000000"/>
                </a:solidFill>
              </a:rPr>
              <a:t>decreasing risk of spread </a:t>
            </a:r>
            <a:r>
              <a:t>of disease through an airport</a:t>
            </a:r>
          </a:p>
          <a:p>
            <a:pPr lvl="1" marL="742950" indent="-285750">
              <a:defRPr sz="1600"/>
            </a:pPr>
            <a:r>
              <a:t>Before travel: travel restrictions</a:t>
            </a:r>
          </a:p>
          <a:p>
            <a:pPr lvl="1" marL="742950" indent="-285750">
              <a:defRPr sz="1600"/>
            </a:pPr>
            <a:r>
              <a:t>After travel: contact tracing (or contact investigations)</a:t>
            </a:r>
          </a:p>
        </p:txBody>
      </p:sp>
      <p:sp>
        <p:nvSpPr>
          <p:cNvPr id="347"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48" name="6062018_10.jpg" descr="6062018_10.jpg"/>
          <p:cNvPicPr>
            <a:picLocks noChangeAspect="1"/>
          </p:cNvPicPr>
          <p:nvPr/>
        </p:nvPicPr>
        <p:blipFill>
          <a:blip r:embed="rId2">
            <a:extLst/>
          </a:blip>
          <a:stretch>
            <a:fillRect/>
          </a:stretch>
        </p:blipFill>
        <p:spPr>
          <a:xfrm>
            <a:off x="4016159" y="3929109"/>
            <a:ext cx="4756945" cy="2383038"/>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51" name="Title 1"/>
          <p:cNvSpPr txBox="1"/>
          <p:nvPr>
            <p:ph type="title"/>
          </p:nvPr>
        </p:nvSpPr>
        <p:spPr>
          <a:xfrm>
            <a:off x="1154955" y="2677645"/>
            <a:ext cx="4351025" cy="2283825"/>
          </a:xfrm>
          <a:prstGeom prst="rect">
            <a:avLst/>
          </a:prstGeom>
        </p:spPr>
        <p:txBody>
          <a:bodyPr/>
          <a:lstStyle/>
          <a:p>
            <a:pPr defTabSz="320039">
              <a:defRPr sz="2800">
                <a:solidFill>
                  <a:srgbClr val="FFFFFF"/>
                </a:solidFill>
              </a:defRPr>
            </a:pPr>
            <a:r>
              <a:t>Decreasing risk of disease spread </a:t>
            </a:r>
            <a:r>
              <a:rPr>
                <a:solidFill>
                  <a:srgbClr val="EBEBEB"/>
                </a:solidFill>
              </a:rPr>
              <a:t>before travel: </a:t>
            </a:r>
            <a:br>
              <a:rPr>
                <a:solidFill>
                  <a:srgbClr val="EBEBEB"/>
                </a:solidFill>
              </a:rPr>
            </a:br>
            <a:br>
              <a:rPr>
                <a:solidFill>
                  <a:srgbClr val="EBEBEB"/>
                </a:solidFill>
              </a:rPr>
            </a:br>
            <a:r>
              <a:rPr>
                <a:solidFill>
                  <a:srgbClr val="EBEBEB"/>
                </a:solidFill>
              </a:rPr>
              <a:t>Travel restrictions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Title 1"/>
          <p:cNvSpPr txBox="1"/>
          <p:nvPr>
            <p:ph type="title"/>
          </p:nvPr>
        </p:nvSpPr>
        <p:spPr>
          <a:xfrm>
            <a:off x="1154952" y="973667"/>
            <a:ext cx="8761415" cy="706965"/>
          </a:xfrm>
          <a:prstGeom prst="rect">
            <a:avLst/>
          </a:prstGeom>
        </p:spPr>
        <p:txBody>
          <a:bodyPr/>
          <a:lstStyle>
            <a:lvl1pPr defTabSz="425195">
              <a:defRPr sz="3348"/>
            </a:lvl1pPr>
          </a:lstStyle>
          <a:p>
            <a:pPr/>
            <a:r>
              <a:t>Travel restrictions should be used sparingly</a:t>
            </a:r>
          </a:p>
        </p:txBody>
      </p:sp>
      <p:sp>
        <p:nvSpPr>
          <p:cNvPr id="354" name="Content Placeholder 2"/>
          <p:cNvSpPr txBox="1"/>
          <p:nvPr>
            <p:ph type="body" sz="half" idx="1"/>
          </p:nvPr>
        </p:nvSpPr>
        <p:spPr>
          <a:xfrm>
            <a:off x="203200" y="2603500"/>
            <a:ext cx="6463898" cy="4406900"/>
          </a:xfrm>
          <a:prstGeom prst="rect">
            <a:avLst/>
          </a:prstGeom>
        </p:spPr>
        <p:txBody>
          <a:bodyPr/>
          <a:lstStyle/>
          <a:p>
            <a:pPr>
              <a:defRPr sz="2000"/>
            </a:pPr>
            <a:r>
              <a:t>Travel restrictions are tools that are set in place that </a:t>
            </a:r>
            <a:r>
              <a:rPr>
                <a:solidFill>
                  <a:srgbClr val="000000"/>
                </a:solidFill>
              </a:rPr>
              <a:t>limit a person’s ability to travel</a:t>
            </a:r>
            <a:endParaRPr>
              <a:solidFill>
                <a:srgbClr val="000000"/>
              </a:solidFill>
            </a:endParaRPr>
          </a:p>
          <a:p>
            <a:pPr>
              <a:defRPr sz="2000">
                <a:solidFill>
                  <a:srgbClr val="000000"/>
                </a:solidFill>
              </a:defRPr>
            </a:pPr>
            <a:r>
              <a:t>The</a:t>
            </a:r>
            <a:r>
              <a:rPr>
                <a:solidFill>
                  <a:srgbClr val="404040"/>
                </a:solidFill>
              </a:rPr>
              <a:t> IHR </a:t>
            </a:r>
            <a:r>
              <a:t>strive</a:t>
            </a:r>
            <a:r>
              <a:rPr>
                <a:solidFill>
                  <a:srgbClr val="404040"/>
                </a:solidFill>
              </a:rPr>
              <a:t> to prevent disease spread while avoiding unnecessary traffic and trade restrictions</a:t>
            </a:r>
            <a:endParaRPr>
              <a:solidFill>
                <a:srgbClr val="404040"/>
              </a:solidFill>
            </a:endParaRPr>
          </a:p>
          <a:p>
            <a:pPr>
              <a:defRPr sz="2000"/>
            </a:pPr>
            <a:r>
              <a:t>Preventing or delaying travel </a:t>
            </a:r>
            <a:r>
              <a:rPr u="sng"/>
              <a:t>does</a:t>
            </a:r>
            <a:r>
              <a:t> interfere with a person’s civil liberties</a:t>
            </a:r>
          </a:p>
          <a:p>
            <a:pPr>
              <a:defRPr sz="2000"/>
            </a:pPr>
            <a:r>
              <a:t>Every effort should be made not to force restrictions</a:t>
            </a:r>
          </a:p>
        </p:txBody>
      </p:sp>
      <p:sp>
        <p:nvSpPr>
          <p:cNvPr id="355"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56" name="Picture 8" descr="Picture 8"/>
          <p:cNvPicPr>
            <a:picLocks noChangeAspect="1"/>
          </p:cNvPicPr>
          <p:nvPr/>
        </p:nvPicPr>
        <p:blipFill>
          <a:blip r:embed="rId3">
            <a:extLst/>
          </a:blip>
          <a:stretch>
            <a:fillRect/>
          </a:stretch>
        </p:blipFill>
        <p:spPr>
          <a:xfrm>
            <a:off x="7593831" y="2378971"/>
            <a:ext cx="4042401" cy="3743701"/>
          </a:xfrm>
          <a:prstGeom prst="rect">
            <a:avLst/>
          </a:prstGeom>
          <a:ln w="12700">
            <a:miter lim="400000"/>
          </a:ln>
        </p:spPr>
      </p:pic>
      <p:sp>
        <p:nvSpPr>
          <p:cNvPr id="357" name="TextBox 9"/>
          <p:cNvSpPr txBox="1"/>
          <p:nvPr/>
        </p:nvSpPr>
        <p:spPr>
          <a:xfrm>
            <a:off x="6936145" y="6261170"/>
            <a:ext cx="2828938" cy="370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lstStyle>
          <a:p>
            <a:pPr/>
            <a:r>
              <a:t>Civil liberties</a:t>
            </a:r>
          </a:p>
        </p:txBody>
      </p:sp>
      <p:sp>
        <p:nvSpPr>
          <p:cNvPr id="358" name="TextBox 10"/>
          <p:cNvSpPr txBox="1"/>
          <p:nvPr/>
        </p:nvSpPr>
        <p:spPr>
          <a:xfrm>
            <a:off x="10079851" y="6122670"/>
            <a:ext cx="2221775"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lstStyle>
          <a:p>
            <a:pPr/>
            <a:r>
              <a:t>Protecting the public’s health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Content Placeholder 2"/>
          <p:cNvSpPr txBox="1"/>
          <p:nvPr>
            <p:ph type="body" idx="1"/>
          </p:nvPr>
        </p:nvSpPr>
        <p:spPr>
          <a:xfrm>
            <a:off x="445167" y="2469684"/>
            <a:ext cx="11514223" cy="4042629"/>
          </a:xfrm>
          <a:prstGeom prst="rect">
            <a:avLst/>
          </a:prstGeom>
        </p:spPr>
        <p:txBody>
          <a:bodyPr/>
          <a:lstStyle/>
          <a:p>
            <a:pPr/>
            <a:r>
              <a:t>The U.S. uses two different tools to restrict and/or intervene </a:t>
            </a:r>
            <a:r>
              <a:rPr>
                <a:solidFill>
                  <a:srgbClr val="000000"/>
                </a:solidFill>
              </a:rPr>
              <a:t>in </a:t>
            </a:r>
            <a:r>
              <a:t>the travel of individuals</a:t>
            </a:r>
          </a:p>
          <a:p>
            <a:pPr lvl="1" marL="742950" indent="-285750">
              <a:defRPr sz="1600"/>
            </a:pPr>
            <a:r>
              <a:t>Do not board list</a:t>
            </a:r>
          </a:p>
          <a:p>
            <a:pPr lvl="1" marL="742950" indent="-285750">
              <a:defRPr sz="1600"/>
            </a:pPr>
            <a:r>
              <a:t>Lookout list</a:t>
            </a:r>
          </a:p>
          <a:p>
            <a:pPr/>
            <a:r>
              <a:t>To restrict and/or </a:t>
            </a:r>
            <a:r>
              <a:rPr>
                <a:solidFill>
                  <a:srgbClr val="000000"/>
                </a:solidFill>
              </a:rPr>
              <a:t>intervene in a person’s travel in the U.S., the person needs to meet these criteria:</a:t>
            </a:r>
            <a:endParaRPr>
              <a:solidFill>
                <a:srgbClr val="000000"/>
              </a:solidFill>
            </a:endParaRPr>
          </a:p>
          <a:p>
            <a:pPr lvl="1" marL="742950" indent="-285750">
              <a:defRPr sz="1600"/>
            </a:pPr>
            <a:r>
              <a:t>Be contagious </a:t>
            </a:r>
            <a:r>
              <a:rPr>
                <a:solidFill>
                  <a:srgbClr val="000000"/>
                </a:solidFill>
              </a:rPr>
              <a:t>or at risk for becoming contagious with a disease that poses a public health threat to others during travel AND one of the following:</a:t>
            </a:r>
          </a:p>
          <a:p>
            <a:pPr lvl="2" marL="1143000" indent="-228600">
              <a:defRPr sz="1600">
                <a:solidFill>
                  <a:srgbClr val="000000"/>
                </a:solidFill>
              </a:defRPr>
            </a:pPr>
            <a:r>
              <a:t>Be noncompliant with public health recommendations, unaware of diagnosis, or not able to be located OR</a:t>
            </a:r>
            <a:endParaRPr sz="1400"/>
          </a:p>
          <a:p>
            <a:pPr lvl="2" marL="1143000" indent="-228600">
              <a:defRPr sz="1600">
                <a:solidFill>
                  <a:srgbClr val="000000"/>
                </a:solidFill>
              </a:defRPr>
            </a:pPr>
            <a:r>
              <a:t>Be at risk of traveling on a commercial flight or travelling internationally OR</a:t>
            </a:r>
            <a:endParaRPr sz="1400"/>
          </a:p>
          <a:p>
            <a:pPr lvl="2" marL="1143000" indent="-228600">
              <a:defRPr sz="1600">
                <a:solidFill>
                  <a:srgbClr val="000000"/>
                </a:solidFill>
              </a:defRPr>
            </a:pPr>
            <a:r>
              <a:t>Need travel restriction as part of response to an outbreak</a:t>
            </a:r>
          </a:p>
        </p:txBody>
      </p:sp>
      <p:sp>
        <p:nvSpPr>
          <p:cNvPr id="363"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64" name="Title 1"/>
          <p:cNvSpPr txBox="1"/>
          <p:nvPr/>
        </p:nvSpPr>
        <p:spPr>
          <a:xfrm>
            <a:off x="1353072" y="803335"/>
            <a:ext cx="8669975" cy="1209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3600">
                <a:solidFill>
                  <a:srgbClr val="EBEBEB"/>
                </a:solidFill>
              </a:defRPr>
            </a:lvl1pPr>
          </a:lstStyle>
          <a:p>
            <a:pPr/>
            <a:r>
              <a:t>Examples of travel restrictions and interventions in the United States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8" name="Title 1"/>
          <p:cNvSpPr txBox="1"/>
          <p:nvPr>
            <p:ph type="title"/>
          </p:nvPr>
        </p:nvSpPr>
        <p:spPr>
          <a:xfrm>
            <a:off x="1154952" y="973667"/>
            <a:ext cx="8761415" cy="706965"/>
          </a:xfrm>
          <a:prstGeom prst="rect">
            <a:avLst/>
          </a:prstGeom>
        </p:spPr>
        <p:txBody>
          <a:bodyPr/>
          <a:lstStyle>
            <a:lvl1pPr defTabSz="342900">
              <a:defRPr sz="2700"/>
            </a:lvl1pPr>
          </a:lstStyle>
          <a:p>
            <a:pPr/>
            <a:r>
              <a:t>Examples of travel restrictions in the United States (2)</a:t>
            </a:r>
          </a:p>
        </p:txBody>
      </p:sp>
      <p:sp>
        <p:nvSpPr>
          <p:cNvPr id="369" name="Content Placeholder 2"/>
          <p:cNvSpPr txBox="1"/>
          <p:nvPr>
            <p:ph type="body" idx="1"/>
          </p:nvPr>
        </p:nvSpPr>
        <p:spPr>
          <a:xfrm>
            <a:off x="629920" y="2603500"/>
            <a:ext cx="11033760" cy="3416300"/>
          </a:xfrm>
          <a:prstGeom prst="rect">
            <a:avLst/>
          </a:prstGeom>
        </p:spPr>
        <p:txBody>
          <a:bodyPr/>
          <a:lstStyle/>
          <a:p>
            <a:pPr>
              <a:defRPr sz="2400"/>
            </a:pPr>
            <a:r>
              <a:t>Do Not Board List: prevents people who meet specific criteria from obtaining a boarding pass for any flight inbound to, outbound from or within the United States </a:t>
            </a:r>
          </a:p>
          <a:p>
            <a:pPr lvl="1" marL="742950" indent="-285750">
              <a:defRPr sz="2200"/>
            </a:pPr>
            <a:r>
              <a:t>Travel restriction tool</a:t>
            </a:r>
            <a:endParaRPr sz="1600"/>
          </a:p>
          <a:p>
            <a:pPr lvl="1" marL="742950" indent="-285750">
              <a:defRPr sz="2200"/>
            </a:pPr>
            <a:r>
              <a:t>Does not </a:t>
            </a:r>
            <a:r>
              <a:rPr>
                <a:solidFill>
                  <a:srgbClr val="000000"/>
                </a:solidFill>
              </a:rPr>
              <a:t>prevent travelers from </a:t>
            </a:r>
            <a:r>
              <a:t>boarding ships or ground transportation</a:t>
            </a:r>
          </a:p>
        </p:txBody>
      </p:sp>
      <p:sp>
        <p:nvSpPr>
          <p:cNvPr id="370"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Content Placeholder 2"/>
          <p:cNvSpPr txBox="1"/>
          <p:nvPr>
            <p:ph type="body" idx="1"/>
          </p:nvPr>
        </p:nvSpPr>
        <p:spPr>
          <a:xfrm>
            <a:off x="325120" y="2603500"/>
            <a:ext cx="10865619" cy="3416300"/>
          </a:xfrm>
          <a:prstGeom prst="rect">
            <a:avLst/>
          </a:prstGeom>
        </p:spPr>
        <p:txBody>
          <a:bodyPr/>
          <a:lstStyle/>
          <a:p>
            <a:pPr>
              <a:defRPr sz="2200"/>
            </a:pPr>
            <a:r>
              <a:t>Lookout list: </a:t>
            </a:r>
            <a:r>
              <a:rPr>
                <a:solidFill>
                  <a:srgbClr val="000000"/>
                </a:solidFill>
              </a:rPr>
              <a:t>Alerts immigration officers of a person on travel restrictions who attempts to enter the United States</a:t>
            </a:r>
            <a:endParaRPr>
              <a:solidFill>
                <a:srgbClr val="000000"/>
              </a:solidFill>
            </a:endParaRPr>
          </a:p>
          <a:p>
            <a:pPr lvl="1" marL="742950" indent="-285750">
              <a:defRPr sz="2200"/>
            </a:pPr>
            <a:r>
              <a:t>Intervention tool</a:t>
            </a:r>
            <a:endParaRPr sz="1600"/>
          </a:p>
          <a:p>
            <a:pPr lvl="1" marL="742950" indent="-285750">
              <a:defRPr sz="2200"/>
            </a:pPr>
            <a:r>
              <a:t>Applies at airports, seaports, and ground crossings</a:t>
            </a:r>
            <a:endParaRPr sz="1600"/>
          </a:p>
          <a:p>
            <a:pPr lvl="1" marL="742950" indent="-285750">
              <a:defRPr sz="2200"/>
            </a:pPr>
            <a:r>
              <a:t>Prompts </a:t>
            </a:r>
            <a:r>
              <a:rPr>
                <a:solidFill>
                  <a:srgbClr val="000000"/>
                </a:solidFill>
              </a:rPr>
              <a:t>immigration</a:t>
            </a:r>
            <a:r>
              <a:t> </a:t>
            </a:r>
            <a:r>
              <a:rPr>
                <a:solidFill>
                  <a:srgbClr val="000000"/>
                </a:solidFill>
              </a:rPr>
              <a:t>officers to contact CDC to that a public health assessment can be made</a:t>
            </a:r>
          </a:p>
        </p:txBody>
      </p:sp>
      <p:sp>
        <p:nvSpPr>
          <p:cNvPr id="373"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74" name="Title 1"/>
          <p:cNvSpPr txBox="1"/>
          <p:nvPr>
            <p:ph type="title"/>
          </p:nvPr>
        </p:nvSpPr>
        <p:spPr>
          <a:xfrm>
            <a:off x="1154953" y="526627"/>
            <a:ext cx="8761415" cy="1383453"/>
          </a:xfrm>
          <a:prstGeom prst="rect">
            <a:avLst/>
          </a:prstGeom>
        </p:spPr>
        <p:txBody>
          <a:bodyPr/>
          <a:lstStyle/>
          <a:p>
            <a:pPr/>
            <a:r>
              <a:t>Example of travel restrictions in the United States (3)</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Title 1"/>
          <p:cNvSpPr txBox="1"/>
          <p:nvPr>
            <p:ph type="title"/>
          </p:nvPr>
        </p:nvSpPr>
        <p:spPr>
          <a:xfrm>
            <a:off x="1154952" y="973667"/>
            <a:ext cx="8761415" cy="706965"/>
          </a:xfrm>
          <a:prstGeom prst="rect">
            <a:avLst/>
          </a:prstGeom>
        </p:spPr>
        <p:txBody>
          <a:bodyPr/>
          <a:lstStyle>
            <a:lvl1pPr defTabSz="315468">
              <a:defRPr sz="2484"/>
            </a:lvl1pPr>
          </a:lstStyle>
          <a:p>
            <a:pPr/>
            <a:r>
              <a:t>Consider the following before thinking about restrictions:</a:t>
            </a:r>
          </a:p>
        </p:txBody>
      </p:sp>
      <p:sp>
        <p:nvSpPr>
          <p:cNvPr id="377" name="Content Placeholder 2"/>
          <p:cNvSpPr txBox="1"/>
          <p:nvPr>
            <p:ph type="body" idx="1"/>
          </p:nvPr>
        </p:nvSpPr>
        <p:spPr>
          <a:xfrm>
            <a:off x="586906" y="2407986"/>
            <a:ext cx="10957161" cy="3704525"/>
          </a:xfrm>
          <a:prstGeom prst="rect">
            <a:avLst/>
          </a:prstGeom>
        </p:spPr>
        <p:txBody>
          <a:bodyPr/>
          <a:lstStyle/>
          <a:p>
            <a:pPr marL="329184" indent="-329184" defTabSz="438911">
              <a:spcBef>
                <a:spcPts val="900"/>
              </a:spcBef>
              <a:defRPr sz="1919">
                <a:solidFill>
                  <a:srgbClr val="000000"/>
                </a:solidFill>
              </a:defRPr>
            </a:pPr>
            <a:r>
              <a:t>Is the person contagious with a disease of public health concern? Or has the person been exposed to a disease of public health concern and could become contagious?</a:t>
            </a:r>
          </a:p>
          <a:p>
            <a:pPr lvl="1" marL="713231" indent="-274320" defTabSz="438911">
              <a:spcBef>
                <a:spcPts val="900"/>
              </a:spcBef>
              <a:defRPr sz="1727">
                <a:solidFill>
                  <a:srgbClr val="000000"/>
                </a:solidFill>
              </a:defRPr>
            </a:pPr>
            <a:r>
              <a:t>Diseases of public health concern are left up to the country to decide</a:t>
            </a:r>
            <a:endParaRPr sz="1536"/>
          </a:p>
          <a:p>
            <a:pPr marL="329184" indent="-329184" defTabSz="438911">
              <a:spcBef>
                <a:spcPts val="900"/>
              </a:spcBef>
              <a:defRPr sz="1919">
                <a:solidFill>
                  <a:srgbClr val="000000"/>
                </a:solidFill>
              </a:defRPr>
            </a:pPr>
            <a:r>
              <a:t>Is the person not compliant with public health recommendations not to travel? Or is the person unaware of their diagnosis (and cannot be notified)? Or can the person not be located?</a:t>
            </a:r>
          </a:p>
          <a:p>
            <a:pPr marL="329184" indent="-329184" defTabSz="438911">
              <a:spcBef>
                <a:spcPts val="900"/>
              </a:spcBef>
              <a:defRPr sz="1919"/>
            </a:pPr>
            <a:r>
              <a:t>Does the person plan to travel soon?</a:t>
            </a:r>
          </a:p>
          <a:p>
            <a:pPr marL="329184" indent="-329184" defTabSz="438911">
              <a:spcBef>
                <a:spcPts val="900"/>
              </a:spcBef>
              <a:defRPr sz="1919"/>
            </a:pPr>
            <a:r>
              <a:t>Does [</a:t>
            </a:r>
            <a:r>
              <a:rPr>
                <a:solidFill>
                  <a:srgbClr val="FF0000"/>
                </a:solidFill>
              </a:rPr>
              <a:t>country</a:t>
            </a:r>
            <a:r>
              <a:t>] have a system of tracking and stopping travel? </a:t>
            </a:r>
          </a:p>
          <a:p>
            <a:pPr marL="329184" indent="-329184" defTabSz="438911">
              <a:spcBef>
                <a:spcPts val="900"/>
              </a:spcBef>
              <a:defRPr sz="1919">
                <a:solidFill>
                  <a:srgbClr val="000000"/>
                </a:solidFill>
              </a:defRPr>
            </a:pPr>
            <a:r>
              <a:t>Does</a:t>
            </a:r>
            <a:r>
              <a:rPr>
                <a:solidFill>
                  <a:srgbClr val="00B050"/>
                </a:solidFill>
              </a:rPr>
              <a:t> </a:t>
            </a:r>
            <a:r>
              <a:rPr>
                <a:solidFill>
                  <a:srgbClr val="404040"/>
                </a:solidFill>
              </a:rPr>
              <a:t>[</a:t>
            </a:r>
            <a:r>
              <a:rPr>
                <a:solidFill>
                  <a:srgbClr val="FF0000"/>
                </a:solidFill>
              </a:rPr>
              <a:t>country</a:t>
            </a:r>
            <a:r>
              <a:rPr>
                <a:solidFill>
                  <a:srgbClr val="404040"/>
                </a:solidFill>
              </a:rPr>
              <a:t>] </a:t>
            </a:r>
            <a:r>
              <a:t>have a mechanism to remove the restriction when the person is no longer contagious or at risk of becoming contagious?</a:t>
            </a:r>
          </a:p>
        </p:txBody>
      </p:sp>
      <p:sp>
        <p:nvSpPr>
          <p:cNvPr id="378" name="Slide Number Placeholder 3"/>
          <p:cNvSpPr txBox="1"/>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45000"/>
              </a:srgbClr>
            </a:outerShdw>
          </a:effectLst>
        </a:effectStyle>
        <a:effectStyle>
          <a:effectLst>
            <a:outerShdw sx="100000" sy="100000" kx="0" ky="0" algn="b" rotWithShape="0" blurRad="38100" dist="25400" dir="540000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4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45000"/>
              </a:srgbClr>
            </a:outerShdw>
          </a:effectLst>
        </a:effectStyle>
        <a:effectStyle>
          <a:effectLst>
            <a:outerShdw sx="100000" sy="100000" kx="0" ky="0" algn="b" rotWithShape="0" blurRad="38100" dist="25400" dir="540000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4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